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2"/>
  </p:notesMasterIdLst>
  <p:sldIdLst>
    <p:sldId id="256" r:id="rId2"/>
    <p:sldId id="300" r:id="rId3"/>
    <p:sldId id="301" r:id="rId4"/>
    <p:sldId id="257" r:id="rId5"/>
    <p:sldId id="258" r:id="rId6"/>
    <p:sldId id="303" r:id="rId7"/>
    <p:sldId id="304" r:id="rId8"/>
    <p:sldId id="308" r:id="rId9"/>
    <p:sldId id="259" r:id="rId10"/>
    <p:sldId id="260" r:id="rId11"/>
    <p:sldId id="261" r:id="rId12"/>
    <p:sldId id="305" r:id="rId13"/>
    <p:sldId id="347" r:id="rId14"/>
    <p:sldId id="306" r:id="rId15"/>
    <p:sldId id="309" r:id="rId16"/>
    <p:sldId id="262" r:id="rId17"/>
    <p:sldId id="263" r:id="rId18"/>
    <p:sldId id="264" r:id="rId19"/>
    <p:sldId id="265" r:id="rId20"/>
    <p:sldId id="266" r:id="rId21"/>
    <p:sldId id="307" r:id="rId22"/>
    <p:sldId id="310" r:id="rId23"/>
    <p:sldId id="311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312" r:id="rId37"/>
    <p:sldId id="348" r:id="rId38"/>
    <p:sldId id="349" r:id="rId39"/>
    <p:sldId id="313" r:id="rId40"/>
    <p:sldId id="315" r:id="rId41"/>
    <p:sldId id="317" r:id="rId42"/>
    <p:sldId id="320" r:id="rId43"/>
    <p:sldId id="321" r:id="rId44"/>
    <p:sldId id="322" r:id="rId45"/>
    <p:sldId id="316" r:id="rId46"/>
    <p:sldId id="330" r:id="rId47"/>
    <p:sldId id="338" r:id="rId48"/>
    <p:sldId id="279" r:id="rId49"/>
    <p:sldId id="280" r:id="rId50"/>
    <p:sldId id="282" r:id="rId51"/>
    <p:sldId id="339" r:id="rId52"/>
    <p:sldId id="341" r:id="rId53"/>
    <p:sldId id="342" r:id="rId54"/>
    <p:sldId id="318" r:id="rId55"/>
    <p:sldId id="314" r:id="rId56"/>
    <p:sldId id="323" r:id="rId57"/>
    <p:sldId id="324" r:id="rId58"/>
    <p:sldId id="325" r:id="rId59"/>
    <p:sldId id="319" r:id="rId60"/>
    <p:sldId id="326" r:id="rId61"/>
    <p:sldId id="288" r:id="rId62"/>
    <p:sldId id="289" r:id="rId63"/>
    <p:sldId id="290" r:id="rId64"/>
    <p:sldId id="291" r:id="rId65"/>
    <p:sldId id="327" r:id="rId66"/>
    <p:sldId id="292" r:id="rId67"/>
    <p:sldId id="328" r:id="rId68"/>
    <p:sldId id="345" r:id="rId69"/>
    <p:sldId id="346" r:id="rId70"/>
    <p:sldId id="329" r:id="rId71"/>
    <p:sldId id="331" r:id="rId72"/>
    <p:sldId id="332" r:id="rId73"/>
    <p:sldId id="334" r:id="rId74"/>
    <p:sldId id="333" r:id="rId75"/>
    <p:sldId id="335" r:id="rId76"/>
    <p:sldId id="340" r:id="rId77"/>
    <p:sldId id="343" r:id="rId78"/>
    <p:sldId id="344" r:id="rId79"/>
    <p:sldId id="336" r:id="rId80"/>
    <p:sldId id="337" r:id="rId8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159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notesMaster" Target="notesMasters/notesMaster1.xml"/><Relationship Id="rId83" Type="http://schemas.openxmlformats.org/officeDocument/2006/relationships/printerSettings" Target="printerSettings/printerSettings1.bin"/><Relationship Id="rId84" Type="http://schemas.openxmlformats.org/officeDocument/2006/relationships/presProps" Target="presProps.xml"/><Relationship Id="rId85" Type="http://schemas.openxmlformats.org/officeDocument/2006/relationships/viewProps" Target="viewProps.xml"/><Relationship Id="rId86" Type="http://schemas.openxmlformats.org/officeDocument/2006/relationships/theme" Target="theme/theme1.xml"/><Relationship Id="rId8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1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brandonklein:Desktop:Workbook6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brandonklein:Desktop:Workbook6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Initial!$A$2</c:f>
              <c:strCache>
                <c:ptCount val="1"/>
                <c:pt idx="0">
                  <c:v>ACE2</c:v>
                </c:pt>
              </c:strCache>
            </c:strRef>
          </c:tx>
          <c:spPr>
            <a:ln w="25400"/>
          </c:spPr>
          <c:val>
            <c:numRef>
              <c:f>Initial!$B$2:$R$2</c:f>
              <c:numCache>
                <c:formatCode>General</c:formatCode>
                <c:ptCount val="17"/>
                <c:pt idx="0">
                  <c:v>0.2236</c:v>
                </c:pt>
                <c:pt idx="1">
                  <c:v>0.166683219404675</c:v>
                </c:pt>
                <c:pt idx="2">
                  <c:v>0.161873057353209</c:v>
                </c:pt>
                <c:pt idx="3">
                  <c:v>0.150467012155653</c:v>
                </c:pt>
                <c:pt idx="4">
                  <c:v>0.140834088254734</c:v>
                </c:pt>
                <c:pt idx="5">
                  <c:v>0.137815147173106</c:v>
                </c:pt>
                <c:pt idx="6">
                  <c:v>0.132683402504393</c:v>
                </c:pt>
                <c:pt idx="7">
                  <c:v>0.127594011385504</c:v>
                </c:pt>
                <c:pt idx="8">
                  <c:v>0.124131762544607</c:v>
                </c:pt>
                <c:pt idx="9">
                  <c:v>0.123238146717398</c:v>
                </c:pt>
                <c:pt idx="10">
                  <c:v>0.121813115799346</c:v>
                </c:pt>
                <c:pt idx="11">
                  <c:v>0.120209539</c:v>
                </c:pt>
                <c:pt idx="12">
                  <c:v>0.119646149</c:v>
                </c:pt>
                <c:pt idx="13">
                  <c:v>0.119538886</c:v>
                </c:pt>
                <c:pt idx="14">
                  <c:v>0.119399567</c:v>
                </c:pt>
                <c:pt idx="15">
                  <c:v>0.119361972</c:v>
                </c:pt>
                <c:pt idx="16">
                  <c:v>0.119466759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Initial!$A$3</c:f>
              <c:strCache>
                <c:ptCount val="1"/>
                <c:pt idx="0">
                  <c:v>ASH1</c:v>
                </c:pt>
              </c:strCache>
            </c:strRef>
          </c:tx>
          <c:spPr>
            <a:ln w="25400"/>
          </c:spPr>
          <c:val>
            <c:numRef>
              <c:f>Initial!$B$3:$R$3</c:f>
              <c:numCache>
                <c:formatCode>General</c:formatCode>
                <c:ptCount val="17"/>
                <c:pt idx="0">
                  <c:v>0.4332</c:v>
                </c:pt>
                <c:pt idx="1">
                  <c:v>0.284325873406126</c:v>
                </c:pt>
                <c:pt idx="2">
                  <c:v>0.302432162744084</c:v>
                </c:pt>
                <c:pt idx="3">
                  <c:v>0.458148241542644</c:v>
                </c:pt>
                <c:pt idx="4">
                  <c:v>0.673469713751249</c:v>
                </c:pt>
                <c:pt idx="5">
                  <c:v>0.743647450951609</c:v>
                </c:pt>
                <c:pt idx="6">
                  <c:v>0.888653138839231</c:v>
                </c:pt>
                <c:pt idx="7">
                  <c:v>0.952192333551968</c:v>
                </c:pt>
                <c:pt idx="8">
                  <c:v>1.266380540720794</c:v>
                </c:pt>
                <c:pt idx="9">
                  <c:v>1.348748365064758</c:v>
                </c:pt>
                <c:pt idx="10">
                  <c:v>1.458664920909904</c:v>
                </c:pt>
                <c:pt idx="11">
                  <c:v>1.53006919</c:v>
                </c:pt>
                <c:pt idx="12">
                  <c:v>1.451042969</c:v>
                </c:pt>
                <c:pt idx="13">
                  <c:v>1.403915883</c:v>
                </c:pt>
                <c:pt idx="14">
                  <c:v>1.286231279</c:v>
                </c:pt>
                <c:pt idx="15">
                  <c:v>1.055970694</c:v>
                </c:pt>
                <c:pt idx="16">
                  <c:v>0.954893633</c:v>
                </c:pt>
              </c:numCache>
            </c:numRef>
          </c:val>
          <c:smooth val="0"/>
        </c:ser>
        <c:ser>
          <c:idx val="3"/>
          <c:order val="2"/>
          <c:tx>
            <c:strRef>
              <c:f>Initial!$A$4</c:f>
              <c:strCache>
                <c:ptCount val="1"/>
                <c:pt idx="0">
                  <c:v>CIN5</c:v>
                </c:pt>
              </c:strCache>
            </c:strRef>
          </c:tx>
          <c:spPr>
            <a:ln w="25400"/>
          </c:spPr>
          <c:val>
            <c:numRef>
              <c:f>Initial!$B$4:$R$4</c:f>
              <c:numCache>
                <c:formatCode>General</c:formatCode>
                <c:ptCount val="17"/>
                <c:pt idx="0">
                  <c:v>0.2009</c:v>
                </c:pt>
                <c:pt idx="1">
                  <c:v>0.434871994428693</c:v>
                </c:pt>
                <c:pt idx="2">
                  <c:v>0.431838060987527</c:v>
                </c:pt>
                <c:pt idx="3">
                  <c:v>0.429348894029226</c:v>
                </c:pt>
                <c:pt idx="4">
                  <c:v>0.439669375484106</c:v>
                </c:pt>
                <c:pt idx="5">
                  <c:v>0.447433592687221</c:v>
                </c:pt>
                <c:pt idx="6">
                  <c:v>0.470714851024772</c:v>
                </c:pt>
                <c:pt idx="7">
                  <c:v>0.543474728298617</c:v>
                </c:pt>
                <c:pt idx="8">
                  <c:v>0.622186020262165</c:v>
                </c:pt>
                <c:pt idx="9">
                  <c:v>0.643592649097469</c:v>
                </c:pt>
                <c:pt idx="10">
                  <c:v>0.67778355713326</c:v>
                </c:pt>
                <c:pt idx="11">
                  <c:v>0.716655644</c:v>
                </c:pt>
                <c:pt idx="12">
                  <c:v>0.727578923</c:v>
                </c:pt>
                <c:pt idx="13">
                  <c:v>0.728510932</c:v>
                </c:pt>
                <c:pt idx="14">
                  <c:v>0.727965569</c:v>
                </c:pt>
                <c:pt idx="15">
                  <c:v>0.718659809</c:v>
                </c:pt>
                <c:pt idx="16">
                  <c:v>0.717113852</c:v>
                </c:pt>
              </c:numCache>
            </c:numRef>
          </c:val>
          <c:smooth val="0"/>
        </c:ser>
        <c:ser>
          <c:idx val="4"/>
          <c:order val="3"/>
          <c:tx>
            <c:strRef>
              <c:f>Initial!$A$5</c:f>
              <c:strCache>
                <c:ptCount val="1"/>
                <c:pt idx="0">
                  <c:v>GCR2</c:v>
                </c:pt>
              </c:strCache>
            </c:strRef>
          </c:tx>
          <c:spPr>
            <a:ln w="25400"/>
          </c:spPr>
          <c:val>
            <c:numRef>
              <c:f>Initial!$B$5:$R$5</c:f>
              <c:numCache>
                <c:formatCode>General</c:formatCode>
                <c:ptCount val="17"/>
                <c:pt idx="0">
                  <c:v>0.1925</c:v>
                </c:pt>
                <c:pt idx="1">
                  <c:v>0.223133186998315</c:v>
                </c:pt>
                <c:pt idx="2">
                  <c:v>0.223694458215641</c:v>
                </c:pt>
                <c:pt idx="3">
                  <c:v>0.224051420187985</c:v>
                </c:pt>
                <c:pt idx="4">
                  <c:v>0.22370024603365</c:v>
                </c:pt>
                <c:pt idx="5">
                  <c:v>0.223609722452967</c:v>
                </c:pt>
                <c:pt idx="6">
                  <c:v>0.223666231383311</c:v>
                </c:pt>
                <c:pt idx="7">
                  <c:v>0.224675045667112</c:v>
                </c:pt>
                <c:pt idx="8">
                  <c:v>0.226657478350078</c:v>
                </c:pt>
                <c:pt idx="9">
                  <c:v>0.22685364442314</c:v>
                </c:pt>
                <c:pt idx="10">
                  <c:v>0.226661352433566</c:v>
                </c:pt>
                <c:pt idx="11">
                  <c:v>0.226093202</c:v>
                </c:pt>
                <c:pt idx="12">
                  <c:v>0.22577993</c:v>
                </c:pt>
                <c:pt idx="13">
                  <c:v>0.225700211</c:v>
                </c:pt>
                <c:pt idx="14">
                  <c:v>0.225556515</c:v>
                </c:pt>
                <c:pt idx="15">
                  <c:v>0.225333629</c:v>
                </c:pt>
                <c:pt idx="16">
                  <c:v>0.225202896</c:v>
                </c:pt>
              </c:numCache>
            </c:numRef>
          </c:val>
          <c:smooth val="0"/>
        </c:ser>
        <c:ser>
          <c:idx val="5"/>
          <c:order val="4"/>
          <c:tx>
            <c:strRef>
              <c:f>Initial!$A$6</c:f>
              <c:strCache>
                <c:ptCount val="1"/>
                <c:pt idx="0">
                  <c:v>GLN3</c:v>
                </c:pt>
              </c:strCache>
            </c:strRef>
          </c:tx>
          <c:spPr>
            <a:ln w="25400"/>
          </c:spPr>
          <c:val>
            <c:numRef>
              <c:f>Initial!$B$6:$R$6</c:f>
              <c:numCache>
                <c:formatCode>General</c:formatCode>
                <c:ptCount val="17"/>
                <c:pt idx="0">
                  <c:v>0.3224</c:v>
                </c:pt>
                <c:pt idx="1">
                  <c:v>0.375235757074633</c:v>
                </c:pt>
                <c:pt idx="2">
                  <c:v>0.378260089888077</c:v>
                </c:pt>
                <c:pt idx="3">
                  <c:v>0.378182760081708</c:v>
                </c:pt>
                <c:pt idx="4">
                  <c:v>0.36062432745033</c:v>
                </c:pt>
                <c:pt idx="5">
                  <c:v>0.352577280016837</c:v>
                </c:pt>
                <c:pt idx="6">
                  <c:v>0.336222442953821</c:v>
                </c:pt>
                <c:pt idx="7">
                  <c:v>0.304718005642682</c:v>
                </c:pt>
                <c:pt idx="8">
                  <c:v>0.287656706409604</c:v>
                </c:pt>
                <c:pt idx="9">
                  <c:v>0.283243126375744</c:v>
                </c:pt>
                <c:pt idx="10">
                  <c:v>0.275153649832153</c:v>
                </c:pt>
                <c:pt idx="11">
                  <c:v>0.264070914</c:v>
                </c:pt>
                <c:pt idx="12">
                  <c:v>0.259264639</c:v>
                </c:pt>
                <c:pt idx="13">
                  <c:v>0.258196463</c:v>
                </c:pt>
                <c:pt idx="14">
                  <c:v>0.256529857</c:v>
                </c:pt>
                <c:pt idx="15">
                  <c:v>0.254678574</c:v>
                </c:pt>
                <c:pt idx="16">
                  <c:v>0.254220942</c:v>
                </c:pt>
              </c:numCache>
            </c:numRef>
          </c:val>
          <c:smooth val="0"/>
        </c:ser>
        <c:ser>
          <c:idx val="6"/>
          <c:order val="5"/>
          <c:tx>
            <c:strRef>
              <c:f>Initial!$A$7</c:f>
              <c:strCache>
                <c:ptCount val="1"/>
                <c:pt idx="0">
                  <c:v>HAP4</c:v>
                </c:pt>
              </c:strCache>
            </c:strRef>
          </c:tx>
          <c:spPr>
            <a:ln w="25400"/>
          </c:spPr>
          <c:val>
            <c:numRef>
              <c:f>Initial!$B$7:$R$7</c:f>
              <c:numCache>
                <c:formatCode>General</c:formatCode>
                <c:ptCount val="17"/>
                <c:pt idx="0">
                  <c:v>0.2718</c:v>
                </c:pt>
                <c:pt idx="1">
                  <c:v>0.196151758725824</c:v>
                </c:pt>
                <c:pt idx="2">
                  <c:v>0.195322995206295</c:v>
                </c:pt>
                <c:pt idx="3">
                  <c:v>0.191013683879465</c:v>
                </c:pt>
                <c:pt idx="4">
                  <c:v>0.168907884252159</c:v>
                </c:pt>
                <c:pt idx="5">
                  <c:v>0.161644311987894</c:v>
                </c:pt>
                <c:pt idx="6">
                  <c:v>0.154067100719975</c:v>
                </c:pt>
                <c:pt idx="7">
                  <c:v>0.150501048952865</c:v>
                </c:pt>
                <c:pt idx="8">
                  <c:v>0.151336517896403</c:v>
                </c:pt>
                <c:pt idx="9">
                  <c:v>0.151706906826707</c:v>
                </c:pt>
                <c:pt idx="10">
                  <c:v>0.15208037395038</c:v>
                </c:pt>
                <c:pt idx="11">
                  <c:v>0.152213574</c:v>
                </c:pt>
                <c:pt idx="12">
                  <c:v>0.152027985</c:v>
                </c:pt>
                <c:pt idx="13">
                  <c:v>0.151937268</c:v>
                </c:pt>
                <c:pt idx="14">
                  <c:v>0.15171751</c:v>
                </c:pt>
                <c:pt idx="15">
                  <c:v>0.151212849</c:v>
                </c:pt>
                <c:pt idx="16">
                  <c:v>0.150937575</c:v>
                </c:pt>
              </c:numCache>
            </c:numRef>
          </c:val>
          <c:smooth val="0"/>
        </c:ser>
        <c:ser>
          <c:idx val="7"/>
          <c:order val="6"/>
          <c:tx>
            <c:strRef>
              <c:f>Initial!$A$8</c:f>
              <c:strCache>
                <c:ptCount val="1"/>
                <c:pt idx="0">
                  <c:v>HMO1</c:v>
                </c:pt>
              </c:strCache>
            </c:strRef>
          </c:tx>
          <c:spPr>
            <a:ln w="25400"/>
          </c:spPr>
          <c:val>
            <c:numRef>
              <c:f>Initial!$B$8:$R$8</c:f>
              <c:numCache>
                <c:formatCode>General</c:formatCode>
                <c:ptCount val="17"/>
                <c:pt idx="0" formatCode="0.0000">
                  <c:v>0.099</c:v>
                </c:pt>
                <c:pt idx="1">
                  <c:v>0.225466211862351</c:v>
                </c:pt>
                <c:pt idx="2">
                  <c:v>0.217554277638338</c:v>
                </c:pt>
                <c:pt idx="3">
                  <c:v>0.198259750383666</c:v>
                </c:pt>
                <c:pt idx="4">
                  <c:v>0.184792373879224</c:v>
                </c:pt>
                <c:pt idx="5">
                  <c:v>0.181315483173314</c:v>
                </c:pt>
                <c:pt idx="6">
                  <c:v>0.175278743435702</c:v>
                </c:pt>
                <c:pt idx="7">
                  <c:v>0.167048248563034</c:v>
                </c:pt>
                <c:pt idx="8">
                  <c:v>0.163523370892158</c:v>
                </c:pt>
                <c:pt idx="9">
                  <c:v>0.162654246095662</c:v>
                </c:pt>
                <c:pt idx="10">
                  <c:v>0.161073409512</c:v>
                </c:pt>
                <c:pt idx="11">
                  <c:v>0.159340985</c:v>
                </c:pt>
                <c:pt idx="12">
                  <c:v>0.158871486</c:v>
                </c:pt>
                <c:pt idx="13">
                  <c:v>0.158811913</c:v>
                </c:pt>
                <c:pt idx="14">
                  <c:v>0.158788868</c:v>
                </c:pt>
                <c:pt idx="15">
                  <c:v>0.158925247</c:v>
                </c:pt>
                <c:pt idx="16">
                  <c:v>0.159104199</c:v>
                </c:pt>
              </c:numCache>
            </c:numRef>
          </c:val>
          <c:smooth val="0"/>
        </c:ser>
        <c:ser>
          <c:idx val="8"/>
          <c:order val="7"/>
          <c:tx>
            <c:strRef>
              <c:f>Initial!$A$9</c:f>
              <c:strCache>
                <c:ptCount val="1"/>
                <c:pt idx="0">
                  <c:v>MSN2</c:v>
                </c:pt>
              </c:strCache>
            </c:strRef>
          </c:tx>
          <c:spPr>
            <a:ln w="25400"/>
          </c:spPr>
          <c:val>
            <c:numRef>
              <c:f>Initial!$B$9:$R$9</c:f>
              <c:numCache>
                <c:formatCode>General</c:formatCode>
                <c:ptCount val="17"/>
                <c:pt idx="0">
                  <c:v>0.4077</c:v>
                </c:pt>
                <c:pt idx="1">
                  <c:v>0.42712685379567</c:v>
                </c:pt>
                <c:pt idx="2">
                  <c:v>0.42370685049711</c:v>
                </c:pt>
                <c:pt idx="3">
                  <c:v>0.422934988912104</c:v>
                </c:pt>
                <c:pt idx="4">
                  <c:v>0.438304479905297</c:v>
                </c:pt>
                <c:pt idx="5">
                  <c:v>0.441880231204084</c:v>
                </c:pt>
                <c:pt idx="6">
                  <c:v>0.444498976381583</c:v>
                </c:pt>
                <c:pt idx="7">
                  <c:v>0.4366140234686</c:v>
                </c:pt>
                <c:pt idx="8">
                  <c:v>0.410637483013509</c:v>
                </c:pt>
                <c:pt idx="9">
                  <c:v>0.405344258471389</c:v>
                </c:pt>
                <c:pt idx="10">
                  <c:v>0.401086958365036</c:v>
                </c:pt>
                <c:pt idx="11">
                  <c:v>0.401131691</c:v>
                </c:pt>
                <c:pt idx="12">
                  <c:v>0.404298881</c:v>
                </c:pt>
                <c:pt idx="13">
                  <c:v>0.405594576</c:v>
                </c:pt>
                <c:pt idx="14">
                  <c:v>0.408169994</c:v>
                </c:pt>
                <c:pt idx="15">
                  <c:v>0.412803782</c:v>
                </c:pt>
                <c:pt idx="16">
                  <c:v>0.414851382</c:v>
                </c:pt>
              </c:numCache>
            </c:numRef>
          </c:val>
          <c:smooth val="0"/>
        </c:ser>
        <c:ser>
          <c:idx val="9"/>
          <c:order val="8"/>
          <c:tx>
            <c:strRef>
              <c:f>Initial!$A$10</c:f>
              <c:strCache>
                <c:ptCount val="1"/>
                <c:pt idx="0">
                  <c:v>SFP1</c:v>
                </c:pt>
              </c:strCache>
            </c:strRef>
          </c:tx>
          <c:spPr>
            <a:ln w="25400"/>
          </c:spPr>
          <c:val>
            <c:numRef>
              <c:f>Initial!$B$10:$R$10</c:f>
              <c:numCache>
                <c:formatCode>General</c:formatCode>
                <c:ptCount val="17"/>
                <c:pt idx="0">
                  <c:v>0.6931</c:v>
                </c:pt>
                <c:pt idx="1">
                  <c:v>0.708399518658027</c:v>
                </c:pt>
                <c:pt idx="2">
                  <c:v>0.724527113827554</c:v>
                </c:pt>
                <c:pt idx="3">
                  <c:v>0.748188286880724</c:v>
                </c:pt>
                <c:pt idx="4">
                  <c:v>0.759473245094577</c:v>
                </c:pt>
                <c:pt idx="5">
                  <c:v>0.761645367785002</c:v>
                </c:pt>
                <c:pt idx="6">
                  <c:v>0.764923147656868</c:v>
                </c:pt>
                <c:pt idx="7">
                  <c:v>1.218104993899004</c:v>
                </c:pt>
                <c:pt idx="8">
                  <c:v>1.561398179369492</c:v>
                </c:pt>
                <c:pt idx="9">
                  <c:v>1.59257605852717</c:v>
                </c:pt>
                <c:pt idx="10">
                  <c:v>1.659878099410343</c:v>
                </c:pt>
                <c:pt idx="11">
                  <c:v>1.776384893</c:v>
                </c:pt>
                <c:pt idx="12">
                  <c:v>1.855358631</c:v>
                </c:pt>
                <c:pt idx="13">
                  <c:v>1.878560338</c:v>
                </c:pt>
                <c:pt idx="14">
                  <c:v>1.920232666</c:v>
                </c:pt>
                <c:pt idx="15">
                  <c:v>1.964600263</c:v>
                </c:pt>
                <c:pt idx="16">
                  <c:v>1.966965738</c:v>
                </c:pt>
              </c:numCache>
            </c:numRef>
          </c:val>
          <c:smooth val="0"/>
        </c:ser>
        <c:ser>
          <c:idx val="10"/>
          <c:order val="9"/>
          <c:tx>
            <c:strRef>
              <c:f>Initial!$A$11</c:f>
              <c:strCache>
                <c:ptCount val="1"/>
                <c:pt idx="0">
                  <c:v>STB5</c:v>
                </c:pt>
              </c:strCache>
            </c:strRef>
          </c:tx>
          <c:spPr>
            <a:ln w="25400"/>
          </c:spPr>
          <c:val>
            <c:numRef>
              <c:f>Initial!$B$11:$R$11</c:f>
              <c:numCache>
                <c:formatCode>General</c:formatCode>
                <c:ptCount val="17"/>
                <c:pt idx="0" formatCode="0.0000">
                  <c:v>0.14</c:v>
                </c:pt>
                <c:pt idx="1">
                  <c:v>0.196035978222358</c:v>
                </c:pt>
                <c:pt idx="2">
                  <c:v>0.205583606767064</c:v>
                </c:pt>
                <c:pt idx="3">
                  <c:v>0.217104409110254</c:v>
                </c:pt>
                <c:pt idx="4">
                  <c:v>0.220779417817631</c:v>
                </c:pt>
                <c:pt idx="5">
                  <c:v>0.221786701623643</c:v>
                </c:pt>
                <c:pt idx="6">
                  <c:v>0.224036534313334</c:v>
                </c:pt>
                <c:pt idx="7">
                  <c:v>0.228987738903268</c:v>
                </c:pt>
                <c:pt idx="8">
                  <c:v>0.23720302192996</c:v>
                </c:pt>
                <c:pt idx="9">
                  <c:v>0.238011075342573</c:v>
                </c:pt>
                <c:pt idx="10">
                  <c:v>0.237893957089792</c:v>
                </c:pt>
                <c:pt idx="11">
                  <c:v>0.235753048</c:v>
                </c:pt>
                <c:pt idx="12">
                  <c:v>0.233460107</c:v>
                </c:pt>
                <c:pt idx="13">
                  <c:v>0.232652689</c:v>
                </c:pt>
                <c:pt idx="14">
                  <c:v>0.230882671</c:v>
                </c:pt>
                <c:pt idx="15">
                  <c:v>0.227408888</c:v>
                </c:pt>
                <c:pt idx="16">
                  <c:v>0.225603907</c:v>
                </c:pt>
              </c:numCache>
            </c:numRef>
          </c:val>
          <c:smooth val="0"/>
        </c:ser>
        <c:ser>
          <c:idx val="11"/>
          <c:order val="10"/>
          <c:tx>
            <c:strRef>
              <c:f>Initial!$A$12</c:f>
              <c:strCache>
                <c:ptCount val="1"/>
                <c:pt idx="0">
                  <c:v>SWI4</c:v>
                </c:pt>
              </c:strCache>
            </c:strRef>
          </c:tx>
          <c:spPr>
            <a:ln w="25400"/>
          </c:spPr>
          <c:val>
            <c:numRef>
              <c:f>Initial!$B$12:$R$12</c:f>
              <c:numCache>
                <c:formatCode>General</c:formatCode>
                <c:ptCount val="17"/>
                <c:pt idx="0">
                  <c:v>0.2829</c:v>
                </c:pt>
                <c:pt idx="1">
                  <c:v>0.26455810701599</c:v>
                </c:pt>
                <c:pt idx="2">
                  <c:v>0.267327185076683</c:v>
                </c:pt>
                <c:pt idx="3">
                  <c:v>0.283437171438536</c:v>
                </c:pt>
                <c:pt idx="4">
                  <c:v>0.314588779449058</c:v>
                </c:pt>
                <c:pt idx="5">
                  <c:v>0.32143711235369</c:v>
                </c:pt>
                <c:pt idx="6">
                  <c:v>0.328583484415128</c:v>
                </c:pt>
                <c:pt idx="7">
                  <c:v>0.350689788455236</c:v>
                </c:pt>
                <c:pt idx="8">
                  <c:v>0.648403148379527</c:v>
                </c:pt>
                <c:pt idx="9">
                  <c:v>0.747261060783178</c:v>
                </c:pt>
                <c:pt idx="10">
                  <c:v>0.822940202201093</c:v>
                </c:pt>
                <c:pt idx="11">
                  <c:v>0.778352089</c:v>
                </c:pt>
                <c:pt idx="12">
                  <c:v>0.683142368</c:v>
                </c:pt>
                <c:pt idx="13">
                  <c:v>0.649206611</c:v>
                </c:pt>
                <c:pt idx="14">
                  <c:v>0.579618963</c:v>
                </c:pt>
                <c:pt idx="15">
                  <c:v>0.457248385</c:v>
                </c:pt>
                <c:pt idx="16">
                  <c:v>0.396830525</c:v>
                </c:pt>
              </c:numCache>
            </c:numRef>
          </c:val>
          <c:smooth val="0"/>
        </c:ser>
        <c:ser>
          <c:idx val="12"/>
          <c:order val="11"/>
          <c:tx>
            <c:strRef>
              <c:f>Initial!$A$13</c:f>
              <c:strCache>
                <c:ptCount val="1"/>
                <c:pt idx="0">
                  <c:v>SWI5</c:v>
                </c:pt>
              </c:strCache>
            </c:strRef>
          </c:tx>
          <c:spPr>
            <a:ln w="25400"/>
          </c:spPr>
          <c:val>
            <c:numRef>
              <c:f>Initial!$B$13:$R$13</c:f>
              <c:numCache>
                <c:formatCode>General</c:formatCode>
                <c:ptCount val="17"/>
                <c:pt idx="0">
                  <c:v>0.3224</c:v>
                </c:pt>
                <c:pt idx="1">
                  <c:v>0.252329254602618</c:v>
                </c:pt>
                <c:pt idx="2">
                  <c:v>0.252323151274484</c:v>
                </c:pt>
                <c:pt idx="3">
                  <c:v>0.248198139783736</c:v>
                </c:pt>
                <c:pt idx="4">
                  <c:v>0.241866043200013</c:v>
                </c:pt>
                <c:pt idx="5">
                  <c:v>0.240587179778485</c:v>
                </c:pt>
                <c:pt idx="6">
                  <c:v>0.242475404936558</c:v>
                </c:pt>
                <c:pt idx="7">
                  <c:v>0.959914931409451</c:v>
                </c:pt>
                <c:pt idx="8">
                  <c:v>1.360376989227304</c:v>
                </c:pt>
                <c:pt idx="9">
                  <c:v>1.405929757146982</c:v>
                </c:pt>
                <c:pt idx="10">
                  <c:v>1.483873542835755</c:v>
                </c:pt>
                <c:pt idx="11">
                  <c:v>1.479239402</c:v>
                </c:pt>
                <c:pt idx="12">
                  <c:v>1.390397604</c:v>
                </c:pt>
                <c:pt idx="13">
                  <c:v>1.365684524</c:v>
                </c:pt>
                <c:pt idx="14">
                  <c:v>1.342087097</c:v>
                </c:pt>
                <c:pt idx="15">
                  <c:v>1.430171296</c:v>
                </c:pt>
                <c:pt idx="16">
                  <c:v>1.58508536</c:v>
                </c:pt>
              </c:numCache>
            </c:numRef>
          </c:val>
          <c:smooth val="0"/>
        </c:ser>
        <c:ser>
          <c:idx val="13"/>
          <c:order val="12"/>
          <c:tx>
            <c:strRef>
              <c:f>Initial!$A$14</c:f>
              <c:strCache>
                <c:ptCount val="1"/>
                <c:pt idx="0">
                  <c:v>YHP1</c:v>
                </c:pt>
              </c:strCache>
            </c:strRef>
          </c:tx>
          <c:spPr>
            <a:ln w="25400"/>
          </c:spPr>
          <c:val>
            <c:numRef>
              <c:f>Initial!$B$14:$R$14</c:f>
              <c:numCache>
                <c:formatCode>General</c:formatCode>
                <c:ptCount val="17"/>
                <c:pt idx="0">
                  <c:v>0.1733</c:v>
                </c:pt>
                <c:pt idx="1">
                  <c:v>0.13970512009849</c:v>
                </c:pt>
                <c:pt idx="2">
                  <c:v>0.137502879725752</c:v>
                </c:pt>
                <c:pt idx="3">
                  <c:v>0.144128360318815</c:v>
                </c:pt>
                <c:pt idx="4">
                  <c:v>0.196191716708099</c:v>
                </c:pt>
                <c:pt idx="5">
                  <c:v>0.222902140689</c:v>
                </c:pt>
                <c:pt idx="6">
                  <c:v>0.295874444515827</c:v>
                </c:pt>
                <c:pt idx="7">
                  <c:v>0.467334493431692</c:v>
                </c:pt>
                <c:pt idx="8">
                  <c:v>0.355333377240713</c:v>
                </c:pt>
                <c:pt idx="9">
                  <c:v>0.302170699522598</c:v>
                </c:pt>
                <c:pt idx="10">
                  <c:v>0.231660696175954</c:v>
                </c:pt>
                <c:pt idx="11">
                  <c:v>0.18156812</c:v>
                </c:pt>
                <c:pt idx="12">
                  <c:v>0.169498865</c:v>
                </c:pt>
                <c:pt idx="13">
                  <c:v>0.167226392</c:v>
                </c:pt>
                <c:pt idx="14">
                  <c:v>0.163858057</c:v>
                </c:pt>
                <c:pt idx="15">
                  <c:v>0.159714596</c:v>
                </c:pt>
                <c:pt idx="16">
                  <c:v>0.15791568</c:v>
                </c:pt>
              </c:numCache>
            </c:numRef>
          </c:val>
          <c:smooth val="0"/>
        </c:ser>
        <c:ser>
          <c:idx val="14"/>
          <c:order val="13"/>
          <c:tx>
            <c:strRef>
              <c:f>Initial!$A$15</c:f>
              <c:strCache>
                <c:ptCount val="1"/>
                <c:pt idx="0">
                  <c:v>YOX1</c:v>
                </c:pt>
              </c:strCache>
            </c:strRef>
          </c:tx>
          <c:spPr>
            <a:ln w="25400"/>
          </c:spPr>
          <c:val>
            <c:numRef>
              <c:f>Initial!$B$15:$R$15</c:f>
              <c:numCache>
                <c:formatCode>General</c:formatCode>
                <c:ptCount val="17"/>
                <c:pt idx="0">
                  <c:v>0.7296</c:v>
                </c:pt>
                <c:pt idx="1">
                  <c:v>0.39153694792017</c:v>
                </c:pt>
                <c:pt idx="2">
                  <c:v>0.390971797590966</c:v>
                </c:pt>
                <c:pt idx="3">
                  <c:v>0.394090862135421</c:v>
                </c:pt>
                <c:pt idx="4">
                  <c:v>0.409406680477519</c:v>
                </c:pt>
                <c:pt idx="5">
                  <c:v>0.417971077132498</c:v>
                </c:pt>
                <c:pt idx="6">
                  <c:v>0.442798263292312</c:v>
                </c:pt>
                <c:pt idx="7">
                  <c:v>0.544085043726298</c:v>
                </c:pt>
                <c:pt idx="8">
                  <c:v>1.063641486540831</c:v>
                </c:pt>
                <c:pt idx="9">
                  <c:v>1.19412987636638</c:v>
                </c:pt>
                <c:pt idx="10">
                  <c:v>1.368443491309781</c:v>
                </c:pt>
                <c:pt idx="11">
                  <c:v>1.608518677</c:v>
                </c:pt>
                <c:pt idx="12">
                  <c:v>1.740794243</c:v>
                </c:pt>
                <c:pt idx="13">
                  <c:v>1.771215342</c:v>
                </c:pt>
                <c:pt idx="14">
                  <c:v>1.824951764</c:v>
                </c:pt>
                <c:pt idx="15">
                  <c:v>1.802028639</c:v>
                </c:pt>
                <c:pt idx="16">
                  <c:v>1.798706142</c:v>
                </c:pt>
              </c:numCache>
            </c:numRef>
          </c:val>
          <c:smooth val="0"/>
        </c:ser>
        <c:ser>
          <c:idx val="15"/>
          <c:order val="14"/>
          <c:tx>
            <c:strRef>
              <c:f>Initial!$A$16</c:f>
              <c:strCache>
                <c:ptCount val="1"/>
                <c:pt idx="0">
                  <c:v>ZAP1</c:v>
                </c:pt>
              </c:strCache>
            </c:strRef>
          </c:tx>
          <c:spPr>
            <a:ln w="25400"/>
          </c:spPr>
          <c:val>
            <c:numRef>
              <c:f>Initial!$B$16:$R$16</c:f>
              <c:numCache>
                <c:formatCode>General</c:formatCode>
                <c:ptCount val="17"/>
                <c:pt idx="0">
                  <c:v>0.1042</c:v>
                </c:pt>
                <c:pt idx="1">
                  <c:v>0.128305326988544</c:v>
                </c:pt>
                <c:pt idx="2">
                  <c:v>0.128768980725571</c:v>
                </c:pt>
                <c:pt idx="3">
                  <c:v>0.129442985183688</c:v>
                </c:pt>
                <c:pt idx="4">
                  <c:v>0.129901512623892</c:v>
                </c:pt>
                <c:pt idx="5">
                  <c:v>0.130065324966406</c:v>
                </c:pt>
                <c:pt idx="6">
                  <c:v>0.130290506098045</c:v>
                </c:pt>
                <c:pt idx="7">
                  <c:v>0.129149584469577</c:v>
                </c:pt>
                <c:pt idx="8">
                  <c:v>0.128561162357516</c:v>
                </c:pt>
                <c:pt idx="9">
                  <c:v>0.12843647190697</c:v>
                </c:pt>
                <c:pt idx="10">
                  <c:v>0.12825568876831</c:v>
                </c:pt>
                <c:pt idx="11">
                  <c:v>0.128068993</c:v>
                </c:pt>
                <c:pt idx="12">
                  <c:v>0.12801378</c:v>
                </c:pt>
                <c:pt idx="13">
                  <c:v>0.128005713</c:v>
                </c:pt>
                <c:pt idx="14">
                  <c:v>0.127999652</c:v>
                </c:pt>
                <c:pt idx="15">
                  <c:v>0.128005054</c:v>
                </c:pt>
                <c:pt idx="16">
                  <c:v>0.128017382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14204104"/>
        <c:axId val="-2021030216"/>
      </c:lineChart>
      <c:catAx>
        <c:axId val="-201420410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/>
                </a:pPr>
                <a:r>
                  <a:rPr lang="en-US" sz="1200"/>
                  <a:t>Iteration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-2021030216"/>
        <c:crosses val="autoZero"/>
        <c:auto val="1"/>
        <c:lblAlgn val="ctr"/>
        <c:lblOffset val="100"/>
        <c:noMultiLvlLbl val="0"/>
      </c:catAx>
      <c:valAx>
        <c:axId val="-2021030216"/>
        <c:scaling>
          <c:orientation val="minMax"/>
          <c:max val="2.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200"/>
                </a:pPr>
                <a:r>
                  <a:rPr lang="en-US" sz="1200"/>
                  <a:t>Production Rate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-2014204104"/>
        <c:crosses val="autoZero"/>
        <c:crossBetween val="between"/>
      </c:valAx>
      <c:spPr>
        <a:ln w="3175"/>
      </c:spPr>
    </c:plotArea>
    <c:legend>
      <c:legendPos val="r"/>
      <c:layout/>
      <c:overlay val="0"/>
      <c:txPr>
        <a:bodyPr/>
        <a:lstStyle/>
        <a:p>
          <a:pPr>
            <a:defRPr sz="1100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scatterChart>
        <c:scatterStyle val="smoothMarker"/>
        <c:varyColors val="0"/>
        <c:ser>
          <c:idx val="1"/>
          <c:order val="0"/>
          <c:tx>
            <c:v>0.008</c:v>
          </c:tx>
          <c:spPr>
            <a:ln w="19050"/>
          </c:spPr>
          <c:xVal>
            <c:numRef>
              <c:f>'db5 Step-Down Experiment'!$D$3:$D$15</c:f>
              <c:numCache>
                <c:formatCode>General</c:formatCode>
                <c:ptCount val="13"/>
                <c:pt idx="0">
                  <c:v>58.0</c:v>
                </c:pt>
                <c:pt idx="1">
                  <c:v>55.0</c:v>
                </c:pt>
                <c:pt idx="2">
                  <c:v>52.0</c:v>
                </c:pt>
                <c:pt idx="3">
                  <c:v>49.0</c:v>
                </c:pt>
                <c:pt idx="4">
                  <c:v>46.0</c:v>
                </c:pt>
                <c:pt idx="5">
                  <c:v>42.0</c:v>
                </c:pt>
                <c:pt idx="6">
                  <c:v>38.0</c:v>
                </c:pt>
                <c:pt idx="7">
                  <c:v>33.0</c:v>
                </c:pt>
                <c:pt idx="8">
                  <c:v>28.0</c:v>
                </c:pt>
                <c:pt idx="9">
                  <c:v>23.0</c:v>
                </c:pt>
                <c:pt idx="10">
                  <c:v>19.0</c:v>
                </c:pt>
                <c:pt idx="11">
                  <c:v>15.0</c:v>
                </c:pt>
                <c:pt idx="12">
                  <c:v>10.0</c:v>
                </c:pt>
              </c:numCache>
            </c:numRef>
          </c:xVal>
          <c:yVal>
            <c:numRef>
              <c:f>'db5 Step-Down Experiment'!$E$3:$E$15</c:f>
              <c:numCache>
                <c:formatCode>General</c:formatCode>
                <c:ptCount val="13"/>
                <c:pt idx="0">
                  <c:v>0.708944818</c:v>
                </c:pt>
                <c:pt idx="1">
                  <c:v>0.663854074</c:v>
                </c:pt>
                <c:pt idx="2">
                  <c:v>0.630720659</c:v>
                </c:pt>
                <c:pt idx="3">
                  <c:v>0.632982122</c:v>
                </c:pt>
                <c:pt idx="4">
                  <c:v>0.675816251</c:v>
                </c:pt>
                <c:pt idx="5">
                  <c:v>0.716312691</c:v>
                </c:pt>
                <c:pt idx="6">
                  <c:v>0.722883855</c:v>
                </c:pt>
                <c:pt idx="7">
                  <c:v>0.748808121</c:v>
                </c:pt>
                <c:pt idx="8">
                  <c:v>0.769085</c:v>
                </c:pt>
                <c:pt idx="9">
                  <c:v>0.792403</c:v>
                </c:pt>
                <c:pt idx="10">
                  <c:v>0.879977</c:v>
                </c:pt>
                <c:pt idx="11">
                  <c:v>0.888024</c:v>
                </c:pt>
                <c:pt idx="12">
                  <c:v>1.062276</c:v>
                </c:pt>
              </c:numCache>
            </c:numRef>
          </c:yVal>
          <c:smooth val="1"/>
        </c:ser>
        <c:ser>
          <c:idx val="3"/>
          <c:order val="1"/>
          <c:tx>
            <c:v>0.005</c:v>
          </c:tx>
          <c:spPr>
            <a:ln w="19050"/>
          </c:spPr>
          <c:xVal>
            <c:numRef>
              <c:f>'db5 Step-Down Experiment'!$D$3:$D$15</c:f>
              <c:numCache>
                <c:formatCode>General</c:formatCode>
                <c:ptCount val="13"/>
                <c:pt idx="0">
                  <c:v>58.0</c:v>
                </c:pt>
                <c:pt idx="1">
                  <c:v>55.0</c:v>
                </c:pt>
                <c:pt idx="2">
                  <c:v>52.0</c:v>
                </c:pt>
                <c:pt idx="3">
                  <c:v>49.0</c:v>
                </c:pt>
                <c:pt idx="4">
                  <c:v>46.0</c:v>
                </c:pt>
                <c:pt idx="5">
                  <c:v>42.0</c:v>
                </c:pt>
                <c:pt idx="6">
                  <c:v>38.0</c:v>
                </c:pt>
                <c:pt idx="7">
                  <c:v>33.0</c:v>
                </c:pt>
                <c:pt idx="8">
                  <c:v>28.0</c:v>
                </c:pt>
                <c:pt idx="9">
                  <c:v>23.0</c:v>
                </c:pt>
                <c:pt idx="10">
                  <c:v>19.0</c:v>
                </c:pt>
                <c:pt idx="11">
                  <c:v>15.0</c:v>
                </c:pt>
                <c:pt idx="12">
                  <c:v>10.0</c:v>
                </c:pt>
              </c:numCache>
            </c:numRef>
          </c:xVal>
          <c:yVal>
            <c:numRef>
              <c:f>'db5 Step-Down Experiment'!$G$3:$G$15</c:f>
              <c:numCache>
                <c:formatCode>General</c:formatCode>
                <c:ptCount val="13"/>
                <c:pt idx="0">
                  <c:v>0.69745507</c:v>
                </c:pt>
                <c:pt idx="1">
                  <c:v>0.661466806</c:v>
                </c:pt>
                <c:pt idx="2">
                  <c:v>0.62828544</c:v>
                </c:pt>
                <c:pt idx="3">
                  <c:v>0.630978868</c:v>
                </c:pt>
                <c:pt idx="4">
                  <c:v>0.673521607</c:v>
                </c:pt>
                <c:pt idx="5">
                  <c:v>0.710709637</c:v>
                </c:pt>
                <c:pt idx="6">
                  <c:v>0.721271811</c:v>
                </c:pt>
                <c:pt idx="7">
                  <c:v>0.746812796</c:v>
                </c:pt>
                <c:pt idx="8">
                  <c:v>0.767714</c:v>
                </c:pt>
                <c:pt idx="9">
                  <c:v>0.79096</c:v>
                </c:pt>
                <c:pt idx="10">
                  <c:v>0.878628</c:v>
                </c:pt>
                <c:pt idx="11">
                  <c:v>0.883513</c:v>
                </c:pt>
                <c:pt idx="12">
                  <c:v>1.061354</c:v>
                </c:pt>
              </c:numCache>
            </c:numRef>
          </c:yVal>
          <c:smooth val="1"/>
        </c:ser>
        <c:ser>
          <c:idx val="0"/>
          <c:order val="2"/>
          <c:tx>
            <c:v>0.002</c:v>
          </c:tx>
          <c:spPr>
            <a:ln w="19050"/>
          </c:spPr>
          <c:xVal>
            <c:numRef>
              <c:f>'db5 Step-Down Experiment'!$D$3:$D$15</c:f>
              <c:numCache>
                <c:formatCode>General</c:formatCode>
                <c:ptCount val="13"/>
                <c:pt idx="0">
                  <c:v>58.0</c:v>
                </c:pt>
                <c:pt idx="1">
                  <c:v>55.0</c:v>
                </c:pt>
                <c:pt idx="2">
                  <c:v>52.0</c:v>
                </c:pt>
                <c:pt idx="3">
                  <c:v>49.0</c:v>
                </c:pt>
                <c:pt idx="4">
                  <c:v>46.0</c:v>
                </c:pt>
                <c:pt idx="5">
                  <c:v>42.0</c:v>
                </c:pt>
                <c:pt idx="6">
                  <c:v>38.0</c:v>
                </c:pt>
                <c:pt idx="7">
                  <c:v>33.0</c:v>
                </c:pt>
                <c:pt idx="8">
                  <c:v>28.0</c:v>
                </c:pt>
                <c:pt idx="9">
                  <c:v>23.0</c:v>
                </c:pt>
                <c:pt idx="10">
                  <c:v>19.0</c:v>
                </c:pt>
                <c:pt idx="11">
                  <c:v>15.0</c:v>
                </c:pt>
                <c:pt idx="12">
                  <c:v>10.0</c:v>
                </c:pt>
              </c:numCache>
            </c:numRef>
          </c:xVal>
          <c:yVal>
            <c:numRef>
              <c:f>'db5 Step-Down Experiment'!$I$3:$I$15</c:f>
              <c:numCache>
                <c:formatCode>General</c:formatCode>
                <c:ptCount val="13"/>
                <c:pt idx="0">
                  <c:v>0.695448171</c:v>
                </c:pt>
                <c:pt idx="1">
                  <c:v>0.65837061</c:v>
                </c:pt>
                <c:pt idx="2">
                  <c:v>0.625794991</c:v>
                </c:pt>
                <c:pt idx="3">
                  <c:v>0.628103883</c:v>
                </c:pt>
                <c:pt idx="4">
                  <c:v>0.670099674</c:v>
                </c:pt>
                <c:pt idx="5">
                  <c:v>0.706296013</c:v>
                </c:pt>
                <c:pt idx="6">
                  <c:v>0.718875727</c:v>
                </c:pt>
                <c:pt idx="7">
                  <c:v>0.742395125</c:v>
                </c:pt>
                <c:pt idx="8">
                  <c:v>0.765923</c:v>
                </c:pt>
                <c:pt idx="9">
                  <c:v>0.788946</c:v>
                </c:pt>
                <c:pt idx="10">
                  <c:v>0.877178</c:v>
                </c:pt>
                <c:pt idx="11">
                  <c:v>0.872784</c:v>
                </c:pt>
                <c:pt idx="12">
                  <c:v>1.056677</c:v>
                </c:pt>
              </c:numCache>
            </c:numRef>
          </c:yVal>
          <c:smooth val="1"/>
        </c:ser>
        <c:ser>
          <c:idx val="2"/>
          <c:order val="3"/>
          <c:tx>
            <c:v>0.001</c:v>
          </c:tx>
          <c:spPr>
            <a:ln w="19050"/>
          </c:spPr>
          <c:xVal>
            <c:numRef>
              <c:f>'db5 Step-Down Experiment'!$D$3:$D$15</c:f>
              <c:numCache>
                <c:formatCode>General</c:formatCode>
                <c:ptCount val="13"/>
                <c:pt idx="0">
                  <c:v>58.0</c:v>
                </c:pt>
                <c:pt idx="1">
                  <c:v>55.0</c:v>
                </c:pt>
                <c:pt idx="2">
                  <c:v>52.0</c:v>
                </c:pt>
                <c:pt idx="3">
                  <c:v>49.0</c:v>
                </c:pt>
                <c:pt idx="4">
                  <c:v>46.0</c:v>
                </c:pt>
                <c:pt idx="5">
                  <c:v>42.0</c:v>
                </c:pt>
                <c:pt idx="6">
                  <c:v>38.0</c:v>
                </c:pt>
                <c:pt idx="7">
                  <c:v>33.0</c:v>
                </c:pt>
                <c:pt idx="8">
                  <c:v>28.0</c:v>
                </c:pt>
                <c:pt idx="9">
                  <c:v>23.0</c:v>
                </c:pt>
                <c:pt idx="10">
                  <c:v>19.0</c:v>
                </c:pt>
                <c:pt idx="11">
                  <c:v>15.0</c:v>
                </c:pt>
                <c:pt idx="12">
                  <c:v>10.0</c:v>
                </c:pt>
              </c:numCache>
            </c:numRef>
          </c:xVal>
          <c:yVal>
            <c:numRef>
              <c:f>'db5 Step-Down Experiment'!$K$3:$K$15</c:f>
              <c:numCache>
                <c:formatCode>General</c:formatCode>
                <c:ptCount val="13"/>
                <c:pt idx="0">
                  <c:v>0.694575403</c:v>
                </c:pt>
                <c:pt idx="1">
                  <c:v>0.656971986</c:v>
                </c:pt>
                <c:pt idx="2">
                  <c:v>0.624909776</c:v>
                </c:pt>
                <c:pt idx="3">
                  <c:v>0.626013798</c:v>
                </c:pt>
                <c:pt idx="4">
                  <c:v>0.668325973</c:v>
                </c:pt>
                <c:pt idx="5">
                  <c:v>0.703714906</c:v>
                </c:pt>
                <c:pt idx="6">
                  <c:v>0.717358746</c:v>
                </c:pt>
                <c:pt idx="7">
                  <c:v>0.739416598</c:v>
                </c:pt>
                <c:pt idx="8">
                  <c:v>0.765058</c:v>
                </c:pt>
                <c:pt idx="9">
                  <c:v>0.787856</c:v>
                </c:pt>
                <c:pt idx="10">
                  <c:v>0.876493</c:v>
                </c:pt>
                <c:pt idx="11">
                  <c:v>0.868253</c:v>
                </c:pt>
                <c:pt idx="12">
                  <c:v>1.054835</c:v>
                </c:pt>
              </c:numCache>
            </c:numRef>
          </c:yVal>
          <c:smooth val="1"/>
        </c:ser>
        <c:ser>
          <c:idx val="4"/>
          <c:order val="4"/>
          <c:tx>
            <c:v>0.0008</c:v>
          </c:tx>
          <c:spPr>
            <a:ln w="19050"/>
          </c:spPr>
          <c:xVal>
            <c:numRef>
              <c:f>'db5 Step-Down Experiment'!$D$3:$D$15</c:f>
              <c:numCache>
                <c:formatCode>General</c:formatCode>
                <c:ptCount val="13"/>
                <c:pt idx="0">
                  <c:v>58.0</c:v>
                </c:pt>
                <c:pt idx="1">
                  <c:v>55.0</c:v>
                </c:pt>
                <c:pt idx="2">
                  <c:v>52.0</c:v>
                </c:pt>
                <c:pt idx="3">
                  <c:v>49.0</c:v>
                </c:pt>
                <c:pt idx="4">
                  <c:v>46.0</c:v>
                </c:pt>
                <c:pt idx="5">
                  <c:v>42.0</c:v>
                </c:pt>
                <c:pt idx="6">
                  <c:v>38.0</c:v>
                </c:pt>
                <c:pt idx="7">
                  <c:v>33.0</c:v>
                </c:pt>
                <c:pt idx="8">
                  <c:v>28.0</c:v>
                </c:pt>
                <c:pt idx="9">
                  <c:v>23.0</c:v>
                </c:pt>
                <c:pt idx="10">
                  <c:v>19.0</c:v>
                </c:pt>
                <c:pt idx="11">
                  <c:v>15.0</c:v>
                </c:pt>
                <c:pt idx="12">
                  <c:v>10.0</c:v>
                </c:pt>
              </c:numCache>
            </c:numRef>
          </c:xVal>
          <c:yVal>
            <c:numRef>
              <c:f>'db5 Step-Down Experiment'!$M$3:$M$15</c:f>
              <c:numCache>
                <c:formatCode>General</c:formatCode>
                <c:ptCount val="13"/>
                <c:pt idx="0">
                  <c:v>0.694356028</c:v>
                </c:pt>
                <c:pt idx="1">
                  <c:v>0.656653681</c:v>
                </c:pt>
                <c:pt idx="2">
                  <c:v>0.625842158</c:v>
                </c:pt>
                <c:pt idx="3">
                  <c:v>0.625072858</c:v>
                </c:pt>
                <c:pt idx="4">
                  <c:v>0.668325973</c:v>
                </c:pt>
                <c:pt idx="5">
                  <c:v>0.703029726</c:v>
                </c:pt>
                <c:pt idx="6">
                  <c:v>0.71692327</c:v>
                </c:pt>
                <c:pt idx="7">
                  <c:v>0.738387076</c:v>
                </c:pt>
                <c:pt idx="8">
                  <c:v>0.764845</c:v>
                </c:pt>
                <c:pt idx="9">
                  <c:v>0.787578</c:v>
                </c:pt>
                <c:pt idx="10">
                  <c:v>0.876293</c:v>
                </c:pt>
                <c:pt idx="11">
                  <c:v>0.86721</c:v>
                </c:pt>
                <c:pt idx="12">
                  <c:v>1.054399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14373896"/>
        <c:axId val="2131300856"/>
      </c:scatterChart>
      <c:valAx>
        <c:axId val="-2014373896"/>
        <c:scaling>
          <c:orientation val="minMax"/>
          <c:max val="60.0"/>
          <c:min val="10.0"/>
        </c:scaling>
        <c:delete val="0"/>
        <c:axPos val="b"/>
        <c:title>
          <c:tx>
            <c:rich>
              <a:bodyPr/>
              <a:lstStyle/>
              <a:p>
                <a:pPr>
                  <a:defRPr sz="1400"/>
                </a:pPr>
                <a:r>
                  <a:rPr lang="en-US" sz="1400"/>
                  <a:t>Number of Esitmated Parameters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2131300856"/>
        <c:crosses val="autoZero"/>
        <c:crossBetween val="midCat"/>
      </c:valAx>
      <c:valAx>
        <c:axId val="2131300856"/>
        <c:scaling>
          <c:orientation val="minMax"/>
          <c:max val="1.0"/>
          <c:min val="0.6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n-US" sz="1400"/>
                  <a:t>LSE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50"/>
            </a:pPr>
            <a:endParaRPr lang="en-US"/>
          </a:p>
        </c:txPr>
        <c:crossAx val="-2014373896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scatterChart>
        <c:scatterStyle val="smoothMarker"/>
        <c:varyColors val="0"/>
        <c:ser>
          <c:idx val="2"/>
          <c:order val="0"/>
          <c:tx>
            <c:v>0.002</c:v>
          </c:tx>
          <c:spPr>
            <a:ln w="19050"/>
          </c:spPr>
          <c:xVal>
            <c:numRef>
              <c:f>'db5 Step-Down Experiment'!$B$3:$B$15</c:f>
              <c:numCache>
                <c:formatCode>General</c:formatCode>
                <c:ptCount val="13"/>
                <c:pt idx="0">
                  <c:v>15.0</c:v>
                </c:pt>
                <c:pt idx="1">
                  <c:v>14.0</c:v>
                </c:pt>
                <c:pt idx="2">
                  <c:v>13.0</c:v>
                </c:pt>
                <c:pt idx="3">
                  <c:v>12.0</c:v>
                </c:pt>
                <c:pt idx="4">
                  <c:v>11.0</c:v>
                </c:pt>
                <c:pt idx="5">
                  <c:v>10.0</c:v>
                </c:pt>
                <c:pt idx="6">
                  <c:v>9.0</c:v>
                </c:pt>
                <c:pt idx="7">
                  <c:v>8.0</c:v>
                </c:pt>
                <c:pt idx="8">
                  <c:v>7.0</c:v>
                </c:pt>
                <c:pt idx="9">
                  <c:v>6.0</c:v>
                </c:pt>
                <c:pt idx="10">
                  <c:v>5.0</c:v>
                </c:pt>
                <c:pt idx="11">
                  <c:v>4.0</c:v>
                </c:pt>
                <c:pt idx="12">
                  <c:v>3.0</c:v>
                </c:pt>
              </c:numCache>
            </c:numRef>
          </c:xVal>
          <c:yVal>
            <c:numRef>
              <c:f>'db5 Step-Down Experiment'!$H$3:$H$15</c:f>
              <c:numCache>
                <c:formatCode>General</c:formatCode>
                <c:ptCount val="13"/>
                <c:pt idx="0">
                  <c:v>117.39491014</c:v>
                </c:pt>
                <c:pt idx="1">
                  <c:v>111.322933612</c:v>
                </c:pt>
                <c:pt idx="2">
                  <c:v>105.25657088</c:v>
                </c:pt>
                <c:pt idx="3">
                  <c:v>99.261957736</c:v>
                </c:pt>
                <c:pt idx="4">
                  <c:v>93.347043214</c:v>
                </c:pt>
                <c:pt idx="5">
                  <c:v>85.421419274</c:v>
                </c:pt>
                <c:pt idx="6">
                  <c:v>77.442543622</c:v>
                </c:pt>
                <c:pt idx="7">
                  <c:v>67.493625592</c:v>
                </c:pt>
                <c:pt idx="8">
                  <c:v>57.535428</c:v>
                </c:pt>
                <c:pt idx="9">
                  <c:v>47.58192</c:v>
                </c:pt>
                <c:pt idx="10">
                  <c:v>39.757256</c:v>
                </c:pt>
                <c:pt idx="11">
                  <c:v>31.767026</c:v>
                </c:pt>
                <c:pt idx="12">
                  <c:v>22.122708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26550088"/>
        <c:axId val="-2018860120"/>
      </c:scatterChart>
      <c:valAx>
        <c:axId val="-2026550088"/>
        <c:scaling>
          <c:orientation val="minMax"/>
          <c:max val="15.0"/>
          <c:min val="3.0"/>
        </c:scaling>
        <c:delete val="0"/>
        <c:axPos val="b"/>
        <c:title>
          <c:tx>
            <c:rich>
              <a:bodyPr/>
              <a:lstStyle/>
              <a:p>
                <a:pPr>
                  <a:defRPr sz="1400"/>
                </a:pPr>
                <a:r>
                  <a:rPr lang="en-US" sz="1400"/>
                  <a:t>Number</a:t>
                </a:r>
                <a:r>
                  <a:rPr lang="en-US" sz="1400" baseline="0"/>
                  <a:t> of Genes in Network</a:t>
                </a:r>
                <a:endParaRPr lang="en-US" sz="14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-2018860120"/>
        <c:crosses val="autoZero"/>
        <c:crossBetween val="midCat"/>
      </c:valAx>
      <c:valAx>
        <c:axId val="-2018860120"/>
        <c:scaling>
          <c:orientation val="minMax"/>
          <c:max val="120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n-US" sz="1400"/>
                  <a:t>AIC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00"/>
            </a:pPr>
            <a:endParaRPr lang="en-US"/>
          </a:p>
        </c:txPr>
        <c:crossAx val="-2026550088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media/image3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DC147-0B39-1B44-8E20-F0247395C10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9332-B887-FD4C-9872-8E08800A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01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Note: YOX1</a:t>
            </a:r>
            <a:r>
              <a:rPr lang="en-US" baseline="0" dirty="0" smtClean="0"/>
              <a:t> &amp; SFP1 have highest degradation rates in network (0.3648 &amp; 0.3466, P is typically between </a:t>
            </a:r>
            <a:r>
              <a:rPr lang="en-US" baseline="0" smtClean="0"/>
              <a:t>0 and 1) and </a:t>
            </a:r>
            <a:r>
              <a:rPr lang="en-US" baseline="0" dirty="0" smtClean="0"/>
              <a:t>also highest production rates by end of optimization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22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469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373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TFs</a:t>
            </a:r>
            <a:r>
              <a:rPr lang="en-US" baseline="0" dirty="0" smtClean="0"/>
              <a:t> in red appear to hinder model fit. TFs in blue appear to improve model fit. Dashed line indicated linear improvement in LSE as # of parameters increases.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187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Driven</a:t>
            </a:r>
            <a:r>
              <a:rPr lang="en-US" baseline="0" dirty="0" smtClean="0"/>
              <a:t> primarily by parameter number (whole numbers vs. LSE in decimals</a:t>
            </a:r>
            <a:r>
              <a:rPr lang="is-IS" baseline="0" dirty="0" smtClean="0"/>
              <a:t>… need to alter constants).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0BAF8-0D84-7740-AA01-65D173A6FA6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865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r>
              <a:rPr lang="en-US" baseline="0" dirty="0" smtClean="0"/>
              <a:t> Middle: rand2, rand3, rand9</a:t>
            </a:r>
          </a:p>
          <a:p>
            <a:r>
              <a:rPr lang="en-US" baseline="0" dirty="0" smtClean="0"/>
              <a:t>3 Best: rand15, rand16, rand24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Interesting Note: Dynamics of rand 2 @ selected alpha value.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r>
              <a:rPr lang="en-US" baseline="0" dirty="0" smtClean="0"/>
              <a:t> Middle: rand2, rand3, rand9</a:t>
            </a:r>
          </a:p>
          <a:p>
            <a:r>
              <a:rPr lang="en-US" baseline="0" dirty="0" smtClean="0"/>
              <a:t>3 Best: rand15, rand16, rand24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Interesting Note: Dynamics of rand 2 @ selected alpha value.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009332-B887-FD4C-9872-8E08800AD902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43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98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918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91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0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62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0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5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98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92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2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98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1D908-4B8B-AF48-829B-5025AEF226D3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57748-A7E0-0D48-91AE-44315A580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355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dahlquist/DahlquistLab/blob/master/R_scripts/L-Curves.R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chart" Target="../charts/char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chart" Target="../charts/char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5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5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5121" y="1560049"/>
            <a:ext cx="8503799" cy="2040402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L-Curve Analysis with Varied Network Sizes, </a:t>
            </a:r>
            <a:br>
              <a:rPr lang="en-US" sz="3600" b="1" dirty="0" smtClean="0"/>
            </a:br>
            <a:r>
              <a:rPr lang="en-US" sz="3600" b="1" dirty="0" smtClean="0"/>
              <a:t>Optimization Parameters, and Data</a:t>
            </a:r>
            <a:endParaRPr lang="en-US" sz="3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GRNmap Data Analysis Team</a:t>
            </a:r>
          </a:p>
          <a:p>
            <a:r>
              <a:rPr lang="en-US" sz="2800" dirty="0" smtClean="0"/>
              <a:t>Last Updated: 09/19/17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5781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P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-genes_28-edges_db5_Sigmoid_estimation_missing-values_fixP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P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b and P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-genes_28-edges_db5_Sigmoid_estimation_missing-values_fixP-fixb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P-fix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Optimization Parameters Results for db5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fixing-P-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524764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940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b="1" dirty="0" smtClean="0"/>
              <a:t>Optimization of db5 Production Rates During </a:t>
            </a:r>
            <a:br>
              <a:rPr lang="en-US" sz="2800" b="1" dirty="0" smtClean="0"/>
            </a:br>
            <a:r>
              <a:rPr lang="en-US" sz="2800" b="1" dirty="0" smtClean="0"/>
              <a:t>Fix b L-Curve Run</a:t>
            </a:r>
            <a:endParaRPr lang="en-US" sz="28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0252457"/>
              </p:ext>
            </p:extLst>
          </p:nvPr>
        </p:nvGraphicFramePr>
        <p:xfrm>
          <a:off x="0" y="1076848"/>
          <a:ext cx="9156356" cy="57811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4253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III: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Strain Data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51842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All Strain Data (Baseline)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649405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8977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 Data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HAP4, HMO1 Data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-genes_28-edges_db5_Sigmoid_estimation_missing-values_L-curve_no-GLN3-ZAP1-HAP4-HMO1-data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HMO1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135"/>
            <a:ext cx="8229600" cy="949720"/>
          </a:xfrm>
        </p:spPr>
        <p:txBody>
          <a:bodyPr/>
          <a:lstStyle/>
          <a:p>
            <a:r>
              <a:rPr lang="en-US" dirty="0" smtClean="0"/>
              <a:t>L-Curve Graphing 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5855"/>
            <a:ext cx="8229600" cy="5688865"/>
          </a:xfrm>
        </p:spPr>
        <p:txBody>
          <a:bodyPr>
            <a:noAutofit/>
          </a:bodyPr>
          <a:lstStyle/>
          <a:p>
            <a:r>
              <a:rPr lang="en-US" sz="2200" dirty="0" smtClean="0"/>
              <a:t>The </a:t>
            </a:r>
            <a:r>
              <a:rPr lang="en-US" sz="2200" i="1" dirty="0" smtClean="0"/>
              <a:t>L-</a:t>
            </a:r>
            <a:r>
              <a:rPr lang="en-US" sz="2200" i="1" dirty="0" err="1" smtClean="0"/>
              <a:t>Curves.R</a:t>
            </a:r>
            <a:r>
              <a:rPr lang="en-US" sz="2200" i="1" dirty="0"/>
              <a:t> </a:t>
            </a:r>
            <a:r>
              <a:rPr lang="en-US" sz="2200" dirty="0" smtClean="0"/>
              <a:t>script available on the Dahlquist Lab </a:t>
            </a:r>
            <a:r>
              <a:rPr lang="en-US" sz="2200" dirty="0" err="1" smtClean="0"/>
              <a:t>GitHub</a:t>
            </a:r>
            <a:r>
              <a:rPr lang="en-US" sz="2200" dirty="0" smtClean="0"/>
              <a:t> repository was used.</a:t>
            </a:r>
          </a:p>
          <a:p>
            <a:pPr lvl="1"/>
            <a:r>
              <a:rPr lang="en-US" sz="2200" dirty="0">
                <a:hlinkClick r:id="rId2"/>
              </a:rPr>
              <a:t>https://github.com/kdahlquist/DahlquistLab/blob/master/R_scripts/L-</a:t>
            </a:r>
            <a:r>
              <a:rPr lang="en-US" sz="2200" dirty="0" smtClean="0">
                <a:hlinkClick r:id="rId2"/>
              </a:rPr>
              <a:t>Curves.R</a:t>
            </a:r>
            <a:endParaRPr lang="en-US" sz="2200" dirty="0" smtClean="0"/>
          </a:p>
          <a:p>
            <a:pPr marL="457200" lvl="1" indent="0">
              <a:buNone/>
            </a:pPr>
            <a:endParaRPr lang="en-US" sz="2200" dirty="0" smtClean="0"/>
          </a:p>
          <a:p>
            <a:r>
              <a:rPr lang="en-US" sz="2200" dirty="0" smtClean="0"/>
              <a:t>The axes for all graphs in this data set were standardized based on overall minimum and maximum Penalty Term and LSE values.</a:t>
            </a:r>
          </a:p>
          <a:p>
            <a:pPr lvl="1"/>
            <a:r>
              <a:rPr lang="en-US" sz="2200" dirty="0" smtClean="0"/>
              <a:t>Penalty Term: [0, 20.5]</a:t>
            </a:r>
          </a:p>
          <a:p>
            <a:pPr lvl="1"/>
            <a:r>
              <a:rPr lang="en-US" sz="2200" dirty="0" smtClean="0"/>
              <a:t>LSE: [0.55, 1.1]</a:t>
            </a:r>
          </a:p>
          <a:p>
            <a:pPr marL="457200" lvl="1" indent="0">
              <a:buNone/>
            </a:pPr>
            <a:endParaRPr lang="en-US" sz="2200" dirty="0" smtClean="0"/>
          </a:p>
          <a:p>
            <a:r>
              <a:rPr lang="en-US" sz="2200" dirty="0" smtClean="0"/>
              <a:t>Alpha values were not displayed (issue with overlap) but                can be inferred from the sequencing of data points.</a:t>
            </a:r>
          </a:p>
          <a:p>
            <a:pPr marL="0" indent="0">
              <a:buNone/>
            </a:pPr>
            <a:endParaRPr lang="en-US" sz="2200" dirty="0" smtClean="0"/>
          </a:p>
          <a:p>
            <a:r>
              <a:rPr lang="en-US" sz="2200" dirty="0" smtClean="0"/>
              <a:t>Experiments were performed using the network “db5”.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60052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No GLN3, ZAP1, HAP4, HMO1, CIN5 Data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15</a:t>
            </a:r>
            <a:r>
              <a:rPr lang="en-US" sz="1500" b="1" dirty="0">
                <a:cs typeface="Calibri"/>
              </a:rPr>
              <a:t>-genes_28-edges_db5_Sigmoid_estimation_missing-values_L-curve_no-GLN3-ZAP1-HAP4-HMO1-CIN5-data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_no-GLN3-ZAP1-HAP4-HMO1-CIN5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Strain Data Results for db</a:t>
            </a:r>
            <a:r>
              <a:rPr lang="en-US" sz="2000" b="1" dirty="0">
                <a:cs typeface="Calibri"/>
              </a:rPr>
              <a:t>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strain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635690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IV: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Network Size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69373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15 Genes, 28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425298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14 Genes, 27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(dGLN3)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14</a:t>
            </a:r>
            <a:r>
              <a:rPr lang="en-US" sz="1400" b="1" dirty="0">
                <a:cs typeface="Calibri"/>
              </a:rPr>
              <a:t>-genes_27-edges_db5_Sigmoid_estimation_missing-values_dGLN3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s_27-edges_db5_Sigmoid_estimation_missing-values_dGLN3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13 Genes, 26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(dZAP1)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500" b="1" dirty="0" smtClean="0">
                <a:cs typeface="Calibri"/>
              </a:rPr>
              <a:t>13-genes_26-edges_db5_Sigmoid_estimation_missing-values_dGLN3-dZAP1</a:t>
            </a:r>
            <a:endParaRPr lang="en-US" sz="15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3-genes_26-edges_db5_Sigmoid_estimation_missing-values_dGLN3-dZA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12 Genes, 25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(dGCR2)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12</a:t>
            </a:r>
            <a:r>
              <a:rPr lang="en-US" sz="1400" b="1" dirty="0">
                <a:cs typeface="Calibri"/>
              </a:rPr>
              <a:t>-genes_25-edges_db5_Sigmoid_estimation_missing-values_dGLN3-dZAP1-dGCR2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2-genes_25-edges_db5_Sigmoid_estimation_missing-values_dGLN3-dZAP1-dGCR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11 Genes, 24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(dACE2)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11</a:t>
            </a:r>
            <a:r>
              <a:rPr lang="en-US" sz="1400" b="1" dirty="0">
                <a:cs typeface="Calibri"/>
              </a:rPr>
              <a:t>-genes_24-edges_db5_Sigmoid_estimation_missing-values_dGLN3-dZAP1-dGCR2-dACE2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1-genes_24-edges_db5_Sigmoid_estimation_missing-values_dGLN3-dZAP1-dGCR2-dACE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50358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10 Genes, 22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(dSWI5)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 10</a:t>
            </a:r>
            <a:r>
              <a:rPr lang="en-US" sz="1400" b="1" dirty="0">
                <a:cs typeface="Calibri"/>
              </a:rPr>
              <a:t>-genes_22-edges_db5_Sigmoid_estimation_missing-values_dGLN3-dZAP1-dGCR2-dACE2-dSWI5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0-genes_22-edges_db5_Sigmoid_estimation_missing-values_dGLN3-dZAP1-dGCR2-dACE2-dSWI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6811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9 Genes, 20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(dASH1)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300" b="1" dirty="0" smtClean="0">
                <a:cs typeface="Calibri"/>
              </a:rPr>
              <a:t>9</a:t>
            </a:r>
            <a:r>
              <a:rPr lang="en-US" sz="1300" b="1" dirty="0">
                <a:cs typeface="Calibri"/>
              </a:rPr>
              <a:t>-genes_20-edges_db5_Sigmoid_estimation_missing-values_dGLN3-dZAP1-dGCR2-dACE2-dSWI5-dASH1</a:t>
            </a:r>
            <a:endParaRPr lang="en-US" sz="13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9-genes_20-edges_db5_Sigmoid_estimation_missing-values_dGLN3-dZAP1-dGCR2-dACE2-dSWI5-dASH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Impact of Missing Values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1154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7596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8 Genes, 17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(dYOX1)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8</a:t>
            </a:r>
            <a:r>
              <a:rPr lang="en-US" sz="1400" b="1" dirty="0">
                <a:cs typeface="Calibri"/>
              </a:rPr>
              <a:t>-genes_17-edges_db5_Sigmoid_estimation_missing-values_dGLN3-dZAP1-dGCR2-dACE2-dSWI5-dASH1-dYOX1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8-genes_17-edges_db5_Sigmoid_estimation_missing-values_dGLN3-dZAP1-dGCR2-dACE2-dSWI5-dASH1-dYOX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7 Genes, 14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(dYHP1)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400" b="1" dirty="0" smtClean="0">
                <a:cs typeface="Calibri"/>
              </a:rPr>
              <a:t>7</a:t>
            </a:r>
            <a:r>
              <a:rPr lang="en-US" sz="1400" b="1" dirty="0">
                <a:cs typeface="Calibri"/>
              </a:rPr>
              <a:t>-genes_14-edges_db5_Sigmoid_estimation_missing-values_dGLN3-dZAP1-dGCR2-dACE2-dSWI5-dASH1-dYOX1-dYHP1</a:t>
            </a:r>
            <a:endParaRPr lang="en-US" sz="1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7-genes_14-edges_db5_Sigmoid_estimation_missing-values_dGLN3-dZAP1-dGCR2-dACE2-dSWI5-dASH1-dYOX1-dYH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48358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6 Genes, 11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(dSFP1) 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6</a:t>
            </a:r>
            <a:r>
              <a:rPr lang="en-US" sz="1200" b="1" dirty="0">
                <a:cs typeface="Calibri"/>
              </a:rPr>
              <a:t>-genes_11-edges_db5_Sigmoid_estimation_missing-values_dGLN3-dZAP1-dGCR2-dACE2-dSWI5-dASH1-dYOX1-dYHP1-dSFP1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6-genes_11-edges_db5_Sigmoid_estimation_missing-values_dGLN3-dZAP1-dGCR2-dACE2-dSWI5-dASH1-dYOX1-dYHP1-dSFP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5 Genes, 9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(dSWI4)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> </a:t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5</a:t>
            </a:r>
            <a:r>
              <a:rPr lang="en-US" sz="1200" b="1" dirty="0">
                <a:cs typeface="Calibri"/>
              </a:rPr>
              <a:t>-genes_9-edges_db5_Sigmoid_estimation_missing-values_dGLN3-dZAP1-dGCR2-dACE2-dSWI5-dASH1-dYOX1-dYHP1-dSFP1-dSWI4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5-genes_9-edges_db5_Sigmoid_estimation_missing-values_dGLN3-dZAP1-dGCR2-dACE2-dSWI5-dASH1-dYOX1-dYHP1-dSFP1-dSWI4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4 Genes, 7 Edges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 (dSTB5)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200" b="1" dirty="0" smtClean="0">
                <a:cs typeface="Calibri"/>
              </a:rPr>
              <a:t>4</a:t>
            </a:r>
            <a:r>
              <a:rPr lang="en-US" sz="1200" b="1" dirty="0">
                <a:cs typeface="Calibri"/>
              </a:rPr>
              <a:t>-genes_7-edges_db5_Sigmoid_estimation_missing-values_dGLN3-dZAP1-dGCR2-dACE2-dSWI5-dASH1-dYOX1-dYHP1-dSFP1-dSWI4-dSTB5</a:t>
            </a:r>
            <a:endParaRPr lang="en-US" sz="12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4-genes_7-edges_db5_Sigmoid_estimation_missing-values_dGLN3-dZAP1-dGCR2-dACE2-dSWI5-dASH1-dYOX1-dYHP1-dSFP1-dSWI4-dSTB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3 Genes, 4 Edges 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(dMSN2)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150" b="1" dirty="0" smtClean="0">
                <a:cs typeface="Calibri"/>
              </a:rPr>
              <a:t>3</a:t>
            </a:r>
            <a:r>
              <a:rPr lang="en-US" sz="1150" b="1" dirty="0">
                <a:cs typeface="Calibri"/>
              </a:rPr>
              <a:t>-genes_4-edges_db5_Sigmoid_estimation_missing-values_dGLN3-dZAP1-dGCR2-dACE2-dSWI5-dASH1-dYOX1-dYHP1-dSFP1-dSWI4-dSTB5-dMSN2</a:t>
            </a:r>
            <a:endParaRPr lang="en-US" sz="115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3-genes_4-edges_db5_Sigmoid_estimation_missing-values_dGLN3-dZAP1-dGCR2-dACE2-dSWI5-dASH1-dYOX1-dYHP1-dSFP1-dSWI4-dSTB5-dMSN2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Network Size Results for db5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paired-down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059945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17638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db5 Step-Down Experiment:</a:t>
            </a:r>
            <a:br>
              <a:rPr lang="en-US" sz="2800" b="1" dirty="0" smtClean="0"/>
            </a:br>
            <a:r>
              <a:rPr lang="en-US" sz="2800" b="1" dirty="0" smtClean="0"/>
              <a:t>LSE vs. Number of Estimated Parameters</a:t>
            </a:r>
            <a:endParaRPr lang="en-US" sz="28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3778316"/>
              </p:ext>
            </p:extLst>
          </p:nvPr>
        </p:nvGraphicFramePr>
        <p:xfrm>
          <a:off x="0" y="1417638"/>
          <a:ext cx="9144000" cy="5440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190993" y="3230061"/>
            <a:ext cx="99161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Alpha Value:</a:t>
            </a:r>
            <a:endParaRPr lang="en-US" sz="11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937700" y="5102851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rgbClr val="FF0000"/>
                </a:solidFill>
              </a:rPr>
              <a:t>-GLN3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26383" y="5879981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rgbClr val="FF0000"/>
                </a:solidFill>
              </a:rPr>
              <a:t>-ZAP1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985158" y="5854969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rgbClr val="FF0000"/>
                </a:solidFill>
              </a:rPr>
              <a:t>-GCR2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69451" y="5364461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-ACE2</a:t>
            </a:r>
            <a:endParaRPr lang="en-US" sz="11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68376" y="4506049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-SWI5</a:t>
            </a:r>
            <a:endParaRPr lang="en-US" sz="11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540224" y="4453644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-ASH1</a:t>
            </a:r>
            <a:endParaRPr lang="en-US" sz="11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3849360" y="4172921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-YOX1</a:t>
            </a:r>
            <a:endParaRPr lang="en-US" sz="11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3108133" y="3911311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-YHP1</a:t>
            </a:r>
            <a:endParaRPr lang="en-US" sz="11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257162" y="4042116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rgbClr val="8EB4E3"/>
                </a:solidFill>
              </a:rPr>
              <a:t>-SFP1</a:t>
            </a:r>
            <a:endParaRPr lang="en-US" sz="1100" b="1" dirty="0">
              <a:solidFill>
                <a:srgbClr val="8EB4E3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781410" y="2673565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rgbClr val="FF0000"/>
                </a:solidFill>
              </a:rPr>
              <a:t>-SWI4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17104" y="3099256"/>
            <a:ext cx="628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-STB5</a:t>
            </a:r>
            <a:endParaRPr lang="en-US" sz="11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21251" y="1564141"/>
            <a:ext cx="8240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-MSN2</a:t>
            </a:r>
            <a:endParaRPr lang="en-US" sz="11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776111" y="2935175"/>
            <a:ext cx="7295445" cy="226335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6327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1763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Comparison of db5 Step-Down Networks</a:t>
            </a:r>
            <a:br>
              <a:rPr lang="en-US" sz="3200" dirty="0" smtClean="0"/>
            </a:br>
            <a:r>
              <a:rPr lang="en-US" sz="3200" dirty="0" smtClean="0"/>
              <a:t>Using the </a:t>
            </a:r>
            <a:r>
              <a:rPr lang="en-US" sz="3200" dirty="0" err="1" smtClean="0"/>
              <a:t>Akaike</a:t>
            </a:r>
            <a:r>
              <a:rPr lang="en-US" sz="3200" dirty="0" smtClean="0"/>
              <a:t> Information Criterion (AIC)</a:t>
            </a:r>
            <a:endParaRPr lang="en-US" sz="32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8973176"/>
              </p:ext>
            </p:extLst>
          </p:nvPr>
        </p:nvGraphicFramePr>
        <p:xfrm>
          <a:off x="0" y="1418486"/>
          <a:ext cx="9144000" cy="54395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09984" y="1619332"/>
            <a:ext cx="237258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smtClean="0"/>
              <a:t>AIC = 2*LSE + 2*Parameter-Number </a:t>
            </a:r>
          </a:p>
          <a:p>
            <a:pPr algn="ctr"/>
            <a:r>
              <a:rPr lang="el-GR" sz="1100" b="1" dirty="0" smtClean="0"/>
              <a:t>α </a:t>
            </a:r>
            <a:r>
              <a:rPr lang="en-US" sz="1100" b="1" dirty="0" smtClean="0"/>
              <a:t>= 0.002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35033818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V: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db5-Derived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55821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3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latin typeface="Calibri"/>
                <a:cs typeface="Calibri"/>
              </a:rPr>
              <a:t>db5: No Missing Values</a:t>
            </a:r>
            <a:br>
              <a:rPr lang="en-US" sz="2000" b="1" dirty="0" smtClean="0">
                <a:latin typeface="Calibri"/>
                <a:cs typeface="Calibri"/>
              </a:rPr>
            </a:br>
            <a:r>
              <a:rPr lang="en-US" sz="2000" b="1" dirty="0" smtClean="0">
                <a:latin typeface="Calibri"/>
                <a:cs typeface="Calibri"/>
              </a:rPr>
              <a:t/>
            </a:r>
            <a:br>
              <a:rPr lang="en-US" sz="2000" b="1" dirty="0" smtClean="0">
                <a:latin typeface="Calibri"/>
                <a:cs typeface="Calibri"/>
              </a:rPr>
            </a:br>
            <a:r>
              <a:rPr lang="en-US" sz="2000" b="1" dirty="0" smtClean="0">
                <a:latin typeface="Calibri"/>
                <a:cs typeface="Calibri"/>
              </a:rPr>
              <a:t>15-genes_28-edges_db5_Sigmoid_estimation_no-missing-values_L-curve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no-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9025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Best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94438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68565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db5-Derived Network 15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647200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16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-genes_28-edges_db5-random16-fam_Sigmoid_estimation_missing-values_L-curve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6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3859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567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24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-genes_28-edges_db5-random24-fam_Sigmoid_estimation_missing-values_L-curve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24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35726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 vs. 3 Best Random Networks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3-be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722" r="-19722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256295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Middle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754647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020002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56700" cy="1420746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2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-genes_28-edges_db5-random2_Sigmoid_estimation_missing-values_L-curve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2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34552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3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-genes_28-edges_db5-random3_Sigmoid_estimation_missing-values_L-curve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3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567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9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-genes_28-edges_db5-random9_Sigmoid_estimation_missing-values_L</a:t>
            </a:r>
            <a:r>
              <a:rPr lang="en-US" sz="1800" b="1" dirty="0" smtClean="0">
                <a:cs typeface="Calibri"/>
              </a:rPr>
              <a:t>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9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976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12" name="Content Placeholder 11" descr="db5_3-middle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89" r="-24689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205197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563823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-1325270" y="737346"/>
            <a:ext cx="9144000" cy="6121400"/>
          </a:xfrm>
        </p:spPr>
      </p:pic>
      <p:sp>
        <p:nvSpPr>
          <p:cNvPr id="3" name="Rectangle 2"/>
          <p:cNvSpPr/>
          <p:nvPr/>
        </p:nvSpPr>
        <p:spPr>
          <a:xfrm>
            <a:off x="1028700" y="4451350"/>
            <a:ext cx="520700" cy="333375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b5_3-midde+3-best_random-networks_MAGNIFIE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4"/>
          <a:stretch/>
        </p:blipFill>
        <p:spPr>
          <a:xfrm>
            <a:off x="2858004" y="3078222"/>
            <a:ext cx="5935697" cy="3608243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7" name="Straight Connector 6"/>
          <p:cNvCxnSpPr/>
          <p:nvPr/>
        </p:nvCxnSpPr>
        <p:spPr>
          <a:xfrm>
            <a:off x="1549400" y="4611116"/>
            <a:ext cx="1308604" cy="2075349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3" idx="3"/>
          </p:cNvCxnSpPr>
          <p:nvPr/>
        </p:nvCxnSpPr>
        <p:spPr>
          <a:xfrm flipV="1">
            <a:off x="1549400" y="3078222"/>
            <a:ext cx="1308604" cy="1539816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53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3 Worst Random Networks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55584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89165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56700" cy="1462164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7</a:t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-genes_28-edges_db5-random7-fam_Sigmoid_estimation_missing-values_L-curve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7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952976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6"/>
            <a:ext cx="9144000" cy="1434552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Random </a:t>
            </a:r>
            <a:r>
              <a:rPr lang="en-US" sz="2000" b="1" dirty="0">
                <a:cs typeface="Calibri"/>
              </a:rPr>
              <a:t>db5-Derived Network </a:t>
            </a:r>
            <a:r>
              <a:rPr lang="en-US" sz="2000" b="1" dirty="0" smtClean="0">
                <a:cs typeface="Calibri"/>
              </a:rPr>
              <a:t>12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-genes_28-edges_db5-random12-fam_Sigmoid_estimation_missing-values_L-curve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12-fam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06854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855"/>
            <a:ext cx="9144000" cy="1379329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>
                <a:cs typeface="Calibri"/>
              </a:rPr>
              <a:t>Random db5-Derived Network </a:t>
            </a:r>
            <a:r>
              <a:rPr lang="en-US" sz="2000" b="1" dirty="0" smtClean="0">
                <a:cs typeface="Calibri"/>
              </a:rPr>
              <a:t>31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-genes_28-edges_db5-random31_Sigmoid_estimation_missing-values_L-curve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-random31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4128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Worst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wor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24798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2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Missing Values Results for db5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values-comparison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108686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VI: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Comparison of Networks db1-db6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6426571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16-genes_36-edges_db1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179474"/>
            <a:ext cx="8229600" cy="12977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>
                <a:cs typeface="Calibri"/>
              </a:rPr>
              <a:t>db1</a:t>
            </a: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>
                <a:cs typeface="Calibri"/>
              </a:rPr>
              <a:t>16-genes_36-edges_db1_Sigmoid_estimation_missing-values_L-curve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75969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db2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14</a:t>
            </a:r>
            <a:r>
              <a:rPr lang="en-US" sz="1800" b="1" dirty="0">
                <a:cs typeface="Calibri"/>
              </a:rPr>
              <a:t>-gene_25-edges_db2_Sigmoid_estimation_missing-values_L-curve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_25-edges_db2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db3</a:t>
            </a:r>
            <a:r>
              <a:rPr lang="en-US" sz="2400" b="1" dirty="0">
                <a:cs typeface="Calibri"/>
              </a:rPr>
              <a:t/>
            </a:r>
            <a:br>
              <a:rPr lang="en-US" sz="24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17</a:t>
            </a:r>
            <a:r>
              <a:rPr lang="en-US" sz="1800" b="1" dirty="0">
                <a:cs typeface="Calibri"/>
              </a:rPr>
              <a:t>-genes_32-edges_db3_Sigmoid_estimation_missing-values_L-curve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7-genes_32-edges_db3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65523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db4 </a:t>
            </a:r>
            <a:br>
              <a:rPr lang="en-US" sz="24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14</a:t>
            </a:r>
            <a:r>
              <a:rPr lang="en-US" sz="1800" b="1" dirty="0">
                <a:cs typeface="Calibri"/>
              </a:rPr>
              <a:t>-genes_35-edges_db4_Sigmoid_estimation_missing-values_L-curve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4-genes_35-edges_db4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47368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db5</a:t>
            </a: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15</a:t>
            </a:r>
            <a:r>
              <a:rPr lang="en-US" sz="1800" b="1" dirty="0">
                <a:cs typeface="Calibri"/>
              </a:rPr>
              <a:t>-genes_28-edges_db5_Sigmoid_estimation_missing-values_L-curve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106595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1448358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db6</a:t>
            </a:r>
            <a:r>
              <a:rPr lang="en-US" sz="2400" b="1" dirty="0">
                <a:cs typeface="Calibri"/>
              </a:rPr>
              <a:t/>
            </a:r>
            <a:br>
              <a:rPr lang="en-US" sz="24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1800" b="1" dirty="0" smtClean="0">
                <a:cs typeface="Calibri"/>
              </a:rPr>
              <a:t>16</a:t>
            </a:r>
            <a:r>
              <a:rPr lang="en-US" sz="1800" b="1" dirty="0">
                <a:cs typeface="Calibri"/>
              </a:rPr>
              <a:t>-genes_27-edges_db6_Sigmoid_estimation_missing-values_L-curve</a:t>
            </a:r>
            <a:endParaRPr lang="en-US" sz="18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6-genes_27-edges_db6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1067601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Comparison of Networks db1-db6</a:t>
            </a:r>
            <a:endParaRPr lang="en-US" sz="2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1-db6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15382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“Mega Plot” of All L-Curves: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16940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2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“Mega Plot” of All L-Curves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6" name="Content Placeholder 5" descr="Mega Plot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31" r="-24131"/>
          <a:stretch>
            <a:fillRect/>
          </a:stretch>
        </p:blipFill>
        <p:spPr>
          <a:xfrm>
            <a:off x="0" y="690563"/>
            <a:ext cx="9144000" cy="6167437"/>
          </a:xfrm>
        </p:spPr>
      </p:pic>
      <p:sp>
        <p:nvSpPr>
          <p:cNvPr id="7" name="TextBox 6"/>
          <p:cNvSpPr txBox="1"/>
          <p:nvPr/>
        </p:nvSpPr>
        <p:spPr>
          <a:xfrm>
            <a:off x="5245850" y="2623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523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Experiment II:</a:t>
            </a:r>
            <a:br>
              <a:rPr lang="en-US" b="1" u="sng" dirty="0" smtClean="0"/>
            </a:b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Varied Optimization Parameters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9075764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6858001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Compiled Results Figures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63641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79329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Missing Values Results for db5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values-comparison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091955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393135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Optimization Parameters Results for db5</a:t>
            </a:r>
            <a:br>
              <a:rPr lang="en-US" sz="2000" b="1" dirty="0" smtClean="0">
                <a:cs typeface="Calibri"/>
              </a:rPr>
            </a:b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fixing-P-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3734402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Strain Data Results for db</a:t>
            </a:r>
            <a:r>
              <a:rPr lang="en-US" sz="2000" b="1" dirty="0">
                <a:cs typeface="Calibri"/>
              </a:rPr>
              <a:t>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missing-strain-dat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033881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Varied Network Size Results for db5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paired-down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497891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 vs. 3 Best Random Networks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5_3-be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722" r="-19722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259908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12" name="Content Placeholder 11" descr="db5_3-middle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89" r="-24689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3385309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0" y="736600"/>
            <a:ext cx="9144000" cy="6121400"/>
          </a:xfrm>
        </p:spPr>
      </p:pic>
    </p:spTree>
    <p:extLst>
      <p:ext uri="{BB962C8B-B14F-4D97-AF65-F5344CB8AC3E}">
        <p14:creationId xmlns:p14="http://schemas.microsoft.com/office/powerpoint/2010/main" val="419039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Middle + 3 Best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midde+3-best_random-network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260" r="-22260"/>
          <a:stretch>
            <a:fillRect/>
          </a:stretch>
        </p:blipFill>
        <p:spPr>
          <a:xfrm>
            <a:off x="-1325270" y="737346"/>
            <a:ext cx="9144000" cy="6121400"/>
          </a:xfrm>
        </p:spPr>
      </p:pic>
      <p:sp>
        <p:nvSpPr>
          <p:cNvPr id="3" name="Rectangle 2"/>
          <p:cNvSpPr/>
          <p:nvPr/>
        </p:nvSpPr>
        <p:spPr>
          <a:xfrm>
            <a:off x="1028700" y="4451350"/>
            <a:ext cx="520700" cy="333375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b5_3-midde+3-best_random-networks_MAGNIFIE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4"/>
          <a:stretch/>
        </p:blipFill>
        <p:spPr>
          <a:xfrm>
            <a:off x="2858004" y="3078222"/>
            <a:ext cx="5935697" cy="3608243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7" name="Straight Connector 6"/>
          <p:cNvCxnSpPr/>
          <p:nvPr/>
        </p:nvCxnSpPr>
        <p:spPr>
          <a:xfrm>
            <a:off x="1549400" y="4611116"/>
            <a:ext cx="1308604" cy="2075349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3" idx="3"/>
          </p:cNvCxnSpPr>
          <p:nvPr/>
        </p:nvCxnSpPr>
        <p:spPr>
          <a:xfrm flipV="1">
            <a:off x="1549400" y="3078222"/>
            <a:ext cx="1308604" cy="1539816"/>
          </a:xfrm>
          <a:prstGeom prst="line">
            <a:avLst/>
          </a:prstGeom>
          <a:ln w="127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1636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Calibri"/>
              </a:rPr>
              <a:t>db5 vs. 3 </a:t>
            </a:r>
            <a:r>
              <a:rPr lang="en-US" sz="2000" b="1" dirty="0" smtClean="0">
                <a:cs typeface="Calibri"/>
              </a:rPr>
              <a:t>Worst Random </a:t>
            </a:r>
            <a:r>
              <a:rPr lang="en-US" sz="2000" b="1" dirty="0">
                <a:cs typeface="Calibri"/>
              </a:rPr>
              <a:t>Networks</a:t>
            </a: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Content Placeholder 3" descr="db5_3-worst-random-network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146526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db5: Missing Values (Baseline)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-genes_28-edges_db5_Sigmoid_estimation_missing-values_L-curve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L-curv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4137942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6"/>
            <a:ext cx="8229600" cy="70849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cs typeface="Calibri"/>
              </a:rPr>
              <a:t>Comparison of Networks db1-db6</a:t>
            </a:r>
            <a:endParaRPr lang="en-US" sz="24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db1-db6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2737784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55"/>
            <a:ext cx="8229600" cy="1406941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cs typeface="Calibri"/>
              </a:rPr>
              <a:t>db5: fix b</a:t>
            </a:r>
            <a:r>
              <a:rPr lang="en-US" sz="2000" b="1" dirty="0">
                <a:cs typeface="Calibri"/>
              </a:rPr>
              <a:t/>
            </a:r>
            <a:br>
              <a:rPr lang="en-US" sz="2000" b="1" dirty="0">
                <a:cs typeface="Calibri"/>
              </a:rPr>
            </a:br>
            <a:r>
              <a:rPr lang="en-US" sz="2000" b="1" dirty="0" smtClean="0">
                <a:cs typeface="Calibri"/>
              </a:rPr>
              <a:t/>
            </a:r>
            <a:br>
              <a:rPr lang="en-US" sz="2000" b="1" dirty="0" smtClean="0">
                <a:cs typeface="Calibri"/>
              </a:rPr>
            </a:br>
            <a:r>
              <a:rPr lang="en-US" sz="2000" b="1" dirty="0" smtClean="0">
                <a:cs typeface="Calibri"/>
              </a:rPr>
              <a:t>15</a:t>
            </a:r>
            <a:r>
              <a:rPr lang="en-US" sz="2000" b="1" dirty="0">
                <a:cs typeface="Calibri"/>
              </a:rPr>
              <a:t>-genes_28-edges_db5_Sigmoid_estimation_missing-values_fixb</a:t>
            </a:r>
            <a:endParaRPr lang="en-US" sz="2000" b="1" dirty="0">
              <a:latin typeface="Calibri"/>
              <a:cs typeface="Calibri"/>
            </a:endParaRPr>
          </a:p>
        </p:txBody>
      </p:sp>
      <p:pic>
        <p:nvPicPr>
          <p:cNvPr id="4" name="Content Placeholder 3" descr="15-genes_28-edges_db5_Sigmoid_estimation_missing-values_fixb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007" r="-25007"/>
          <a:stretch>
            <a:fillRect/>
          </a:stretch>
        </p:blipFill>
        <p:spPr>
          <a:xfrm>
            <a:off x="0" y="754063"/>
            <a:ext cx="9156700" cy="6103937"/>
          </a:xfrm>
        </p:spPr>
      </p:pic>
    </p:spTree>
    <p:extLst>
      <p:ext uri="{BB962C8B-B14F-4D97-AF65-F5344CB8AC3E}">
        <p14:creationId xmlns:p14="http://schemas.microsoft.com/office/powerpoint/2010/main" val="7213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5112</TotalTime>
  <Words>746</Words>
  <Application>Microsoft Macintosh PowerPoint</Application>
  <PresentationFormat>On-screen Show (4:3)</PresentationFormat>
  <Paragraphs>133</Paragraphs>
  <Slides>80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1" baseType="lpstr">
      <vt:lpstr>Office Theme</vt:lpstr>
      <vt:lpstr>L-Curve Analysis with Varied Network Sizes,  Optimization Parameters, and Data</vt:lpstr>
      <vt:lpstr>L-Curve Graphing Methodology</vt:lpstr>
      <vt:lpstr>Experiment I:  Impact of Missing Values</vt:lpstr>
      <vt:lpstr>db5: No Missing Values  15-genes_28-edges_db5_Sigmoid_estimation_no-missing-values_L-curve</vt:lpstr>
      <vt:lpstr>  db5: Missing Values  15-genes_28-edges_db5_Sigmoid_estimation_missing-values_L-curve</vt:lpstr>
      <vt:lpstr>Missing Values Results for db5  </vt:lpstr>
      <vt:lpstr>Experiment II:  Varied Optimization Parameters</vt:lpstr>
      <vt:lpstr>  db5: Missing Values (Baseline)  15-genes_28-edges_db5_Sigmoid_estimation_missing-values_L-curve</vt:lpstr>
      <vt:lpstr>db5: fix b  15-genes_28-edges_db5_Sigmoid_estimation_missing-values_fixb</vt:lpstr>
      <vt:lpstr>db5: fix P  15-genes_28-edges_db5_Sigmoid_estimation_missing-values_fixP</vt:lpstr>
      <vt:lpstr>db5: Fix b and P  15-genes_28-edges_db5_Sigmoid_estimation_missing-values_fixP-fixb</vt:lpstr>
      <vt:lpstr>Varied Optimization Parameters Results for db5  </vt:lpstr>
      <vt:lpstr>Optimization of db5 Production Rates During  Fix b L-Curve Run</vt:lpstr>
      <vt:lpstr>Experiment III:  Varied Strain Data</vt:lpstr>
      <vt:lpstr>  db5: All Strain Data (Baseline)  15-genes_28-edges_db5_Sigmoid_estimation_missing-values_L-curve</vt:lpstr>
      <vt:lpstr>db5: No GLN3 Data  15-genes_28-edges_db5_Sigmoid_estimation_missing-values_L-curve_no-GLN3-data</vt:lpstr>
      <vt:lpstr>db5: No GLN3, ZAP1 Data  15-genes_28-edges_db5_Sigmoid_estimation_missing-values_L-curve_no-GLN3-ZAP1-data</vt:lpstr>
      <vt:lpstr>db5: No GLN3, ZAP1, HAP4 Data  15-genes_28-edges_db5_Sigmoid_estimation_missing-values_L-curve_no-GLN3-ZAP1-HAP4-data</vt:lpstr>
      <vt:lpstr>db5: No GLN3, ZAP1, HAP4, HMO1 Data  15-genes_28-edges_db5_Sigmoid_estimation_missing-values_L-curve_no-GLN3-ZAP1-HAP4-HMO1-data</vt:lpstr>
      <vt:lpstr>db5: No GLN3, ZAP1, HAP4, HMO1, CIN5 Data   15-genes_28-edges_db5_Sigmoid_estimation_missing-values_L-curve_no-GLN3-ZAP1-HAP4-HMO1-CIN5-data</vt:lpstr>
      <vt:lpstr>Varied Strain Data Results for db5</vt:lpstr>
      <vt:lpstr>Experiment IV:  Varied Network Size</vt:lpstr>
      <vt:lpstr>  db5: 15 Genes, 28 Edges  (Baseline)  15-genes_28-edges_db5_Sigmoid_estimation_missing-values_L-curve</vt:lpstr>
      <vt:lpstr>db5: 14 Genes, 27 Edges  (dGLN3)  14-genes_27-edges_db5_Sigmoid_estimation_missing-values_dGLN3</vt:lpstr>
      <vt:lpstr>db5: 13 Genes, 26 Edges  (dZAP1)  13-genes_26-edges_db5_Sigmoid_estimation_missing-values_dGLN3-dZAP1</vt:lpstr>
      <vt:lpstr>db5: 12 Genes, 25 Edges  (dGCR2)  12-genes_25-edges_db5_Sigmoid_estimation_missing-values_dGLN3-dZAP1-dGCR2</vt:lpstr>
      <vt:lpstr>db5: 11 Genes, 24 Edges  (dACE2)   11-genes_24-edges_db5_Sigmoid_estimation_missing-values_dGLN3-dZAP1-dGCR2-dACE2</vt:lpstr>
      <vt:lpstr>db5: 10 Genes, 22 Edges  (dSWI5)    10-genes_22-edges_db5_Sigmoid_estimation_missing-values_dGLN3-dZAP1-dGCR2-dACE2-dSWI5</vt:lpstr>
      <vt:lpstr>db5: 9 Genes, 20 Edges  (dASH1)  9-genes_20-edges_db5_Sigmoid_estimation_missing-values_dGLN3-dZAP1-dGCR2-dACE2-dSWI5-dASH1</vt:lpstr>
      <vt:lpstr>db5: 8 Genes, 17 Edges  (dYOX1)  8-genes_17-edges_db5_Sigmoid_estimation_missing-values_dGLN3-dZAP1-dGCR2-dACE2-dSWI5-dASH1-dYOX1</vt:lpstr>
      <vt:lpstr>db5: 7 Genes, 14 Edges  (dYHP1)   7-genes_14-edges_db5_Sigmoid_estimation_missing-values_dGLN3-dZAP1-dGCR2-dACE2-dSWI5-dASH1-dYOX1-dYHP1</vt:lpstr>
      <vt:lpstr>db5: 6 Genes, 11 Edges  (dSFP1)   6-genes_11-edges_db5_Sigmoid_estimation_missing-values_dGLN3-dZAP1-dGCR2-dACE2-dSWI5-dASH1-dYOX1-dYHP1-dSFP1</vt:lpstr>
      <vt:lpstr>db5: 5 Genes, 9 Edges  (dSWI4)   5-genes_9-edges_db5_Sigmoid_estimation_missing-values_dGLN3-dZAP1-dGCR2-dACE2-dSWI5-dASH1-dYOX1-dYHP1-dSFP1-dSWI4</vt:lpstr>
      <vt:lpstr>db5: 4 Genes, 7 Edges  (dSTB5)  4-genes_7-edges_db5_Sigmoid_estimation_missing-values_dGLN3-dZAP1-dGCR2-dACE2-dSWI5-dASH1-dYOX1-dYHP1-dSFP1-dSWI4-dSTB5</vt:lpstr>
      <vt:lpstr>db5: 3 Genes, 4 Edges  (dMSN2)  3-genes_4-edges_db5_Sigmoid_estimation_missing-values_dGLN3-dZAP1-dGCR2-dACE2-dSWI5-dASH1-dYOX1-dYHP1-dSFP1-dSWI4-dSTB5-dMSN2</vt:lpstr>
      <vt:lpstr>Varied Network Size Results for db5</vt:lpstr>
      <vt:lpstr>db5 Step-Down Experiment: LSE vs. Number of Estimated Parameters</vt:lpstr>
      <vt:lpstr>Comparison of db5 Step-Down Networks Using the Akaike Information Criterion (AIC)</vt:lpstr>
      <vt:lpstr>Experiment V:  db5-Derived Random Networks</vt:lpstr>
      <vt:lpstr>3 Best Random Networks</vt:lpstr>
      <vt:lpstr>  db5: Missing Values (Baseline)  15-genes_28-edges_db5_Sigmoid_estimation_missing-values_L-curve</vt:lpstr>
      <vt:lpstr>Random db5-Derived Network 15  15-genes_28-edges_db5-random15_Sigmoid_estimation_missing-values_L-curve</vt:lpstr>
      <vt:lpstr>Random db5-Derived Network 16  15-genes_28-edges_db5-random16-fam_Sigmoid_estimation_missing-values_L-curve</vt:lpstr>
      <vt:lpstr>Random db5-Derived Network 24  15-genes_28-edges_db5-random24-fam_Sigmoid_estimation_missing-values_L-curve</vt:lpstr>
      <vt:lpstr>db5 vs. 3 Best Random Networks</vt:lpstr>
      <vt:lpstr>3 Middle Random Networks</vt:lpstr>
      <vt:lpstr>  db5: Missing Values (Baseline)  15-genes_28-edges_db5_Sigmoid_estimation_missing-values_L-curve</vt:lpstr>
      <vt:lpstr>Random db5-Derived Network 2  15-genes_28-edges_db5-random2_Sigmoid_estimation_missing-values_L-curve</vt:lpstr>
      <vt:lpstr>Random db5-Derived Network 3  15-genes_28-edges_db5-random3_Sigmoid_estimation_missing-values_L-curve</vt:lpstr>
      <vt:lpstr>Random db5-Derived Network 9  15-genes_28-edges_db5-random9_Sigmoid_estimation_missing-values_L-curve</vt:lpstr>
      <vt:lpstr>db5 vs. 3 Middle Random Networks</vt:lpstr>
      <vt:lpstr>db5 vs. 3 Middle + 3 Best Random Networks</vt:lpstr>
      <vt:lpstr>db5 vs. 3 Middle + 3 Best Random Networks</vt:lpstr>
      <vt:lpstr>3 Worst Random Networks</vt:lpstr>
      <vt:lpstr>  db5: Missing Values (Baseline)  15-genes_28-edges_db5_Sigmoid_estimation_missing-values_L-curve</vt:lpstr>
      <vt:lpstr>Random db5-Derived Network 7  15-genes_28-edges_db5-random7-fam_Sigmoid_estimation_missing-values_L-curve</vt:lpstr>
      <vt:lpstr>Random db5-Derived Network 12  15-genes_28-edges_db5-random12-fam_Sigmoid_estimation_missing-values_L-curve</vt:lpstr>
      <vt:lpstr> Random db5-Derived Network 31  15-genes_28-edges_db5-random31_Sigmoid_estimation_missing-values_L-curve</vt:lpstr>
      <vt:lpstr>db5 vs. 3 Worst Random Networks</vt:lpstr>
      <vt:lpstr>Experiment VI:  Comparison of Networks db1-db6</vt:lpstr>
      <vt:lpstr>PowerPoint Presentation</vt:lpstr>
      <vt:lpstr>db2  14-gene_25-edges_db2_Sigmoid_estimation_missing-values_L-curve</vt:lpstr>
      <vt:lpstr>db3  17-genes_32-edges_db3_Sigmoid_estimation_missing-values_L-curve</vt:lpstr>
      <vt:lpstr>db4   14-genes_35-edges_db4_Sigmoid_estimation_missing-values_L-curve</vt:lpstr>
      <vt:lpstr>db5  15-genes_28-edges_db5_Sigmoid_estimation_missing-values_L-curve</vt:lpstr>
      <vt:lpstr>db6  16-genes_27-edges_db6_Sigmoid_estimation_missing-values_L-curve</vt:lpstr>
      <vt:lpstr>Comparison of Networks db1-db6</vt:lpstr>
      <vt:lpstr>“Mega Plot” of All L-Curves:</vt:lpstr>
      <vt:lpstr>“Mega Plot” of All L-Curves</vt:lpstr>
      <vt:lpstr>Compiled Results Figures</vt:lpstr>
      <vt:lpstr>Missing Values Results for db5  </vt:lpstr>
      <vt:lpstr>Varied Optimization Parameters Results for db5  </vt:lpstr>
      <vt:lpstr>Varied Strain Data Results for db5</vt:lpstr>
      <vt:lpstr>Varied Network Size Results for db5</vt:lpstr>
      <vt:lpstr>db5 vs. 3 Best Random Networks</vt:lpstr>
      <vt:lpstr>db5 vs. 3 Middle Random Networks</vt:lpstr>
      <vt:lpstr>db5 vs. 3 Middle + 3 Best Random Networks</vt:lpstr>
      <vt:lpstr>db5 vs. 3 Middle + 3 Best Random Networks</vt:lpstr>
      <vt:lpstr>db5 vs. 3 Worst Random Networks</vt:lpstr>
      <vt:lpstr>Comparison of Networks db1-db6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GRNmap</dc:title>
  <dc:creator>Brandon Klein</dc:creator>
  <cp:lastModifiedBy>Brandon Klein</cp:lastModifiedBy>
  <cp:revision>34</cp:revision>
  <dcterms:created xsi:type="dcterms:W3CDTF">2017-09-09T22:20:14Z</dcterms:created>
  <dcterms:modified xsi:type="dcterms:W3CDTF">2017-10-11T04:53:45Z</dcterms:modified>
</cp:coreProperties>
</file>

<file path=docProps/thumbnail.jpeg>
</file>